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25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559" autoAdjust="0"/>
    <p:restoredTop sz="94660"/>
  </p:normalViewPr>
  <p:slideViewPr>
    <p:cSldViewPr>
      <p:cViewPr varScale="1">
        <p:scale>
          <a:sx n="64" d="100"/>
          <a:sy n="64" d="100"/>
        </p:scale>
        <p:origin x="-152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C7DF22-7248-4CAF-8DFB-5F5510703E01}" type="datetimeFigureOut">
              <a:rPr lang="de-DE" smtClean="0"/>
              <a:pPr/>
              <a:t>12.06.2012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910C6C-5E4F-428D-ABAF-BFC795DE82E1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Titel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cxnSp>
        <p:nvCxnSpPr>
          <p:cNvPr id="8" name="Gerade Verbindung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lipse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umsplatzhalt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3182E-1C3C-4B94-9C71-1C8B34B417C3}" type="datetime1">
              <a:rPr lang="de-DE" smtClean="0"/>
              <a:pPr/>
              <a:t>12.06.2012</a:t>
            </a:fld>
            <a:endParaRPr lang="de-DE"/>
          </a:p>
        </p:txBody>
      </p:sp>
      <p:sp>
        <p:nvSpPr>
          <p:cNvPr id="16" name="Foliennummernplatzhalt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Inhaltsplatzhalt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70C2D97-6739-4479-A02B-008AFD885474}" type="datetime1">
              <a:rPr lang="de-DE" smtClean="0"/>
              <a:pPr/>
              <a:t>12.06.2012</a:t>
            </a:fld>
            <a:endParaRPr lang="de-DE"/>
          </a:p>
        </p:txBody>
      </p:sp>
      <p:sp>
        <p:nvSpPr>
          <p:cNvPr id="15" name="Foliennummernplatzhalt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9EBD44D2-E818-4C64-8F34-E497D2CD0D09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16" name="Fußzeilenplatzhalt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7" name="Titel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B501C-F610-4AE8-896E-4C1747E20E3E}" type="datetime1">
              <a:rPr lang="de-DE" smtClean="0"/>
              <a:pPr/>
              <a:t>12.06.2012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cxnSp>
        <p:nvCxnSpPr>
          <p:cNvPr id="7" name="Gerade Verbindung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FC480-8B24-41F7-931D-5E782E12116A}" type="datetime1">
              <a:rPr lang="de-DE" smtClean="0"/>
              <a:pPr/>
              <a:t>12.06.2012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8A932-685D-447D-B733-D687B1D571F5}" type="datetime1">
              <a:rPr lang="de-DE" smtClean="0"/>
              <a:pPr/>
              <a:t>12.06.2012</a:t>
            </a:fld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32" name="Inhaltsplatzhalt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34" name="Inhaltsplatzhalt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Textplatzhalt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cxnSp>
        <p:nvCxnSpPr>
          <p:cNvPr id="10" name="Gerade Verbindung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8269E-7528-4718-BE99-658C747C4243}" type="datetime1">
              <a:rPr lang="de-DE" smtClean="0"/>
              <a:pPr/>
              <a:t>12.06.2012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18714-DB85-4249-85CA-3207D821B570}" type="datetime1">
              <a:rPr lang="de-DE" smtClean="0"/>
              <a:pPr/>
              <a:t>12.06.2012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Inhaltsplatzhalt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31" name="Titel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64A045B-9275-4A31-A127-86DEBF46352F}" type="datetime1">
              <a:rPr lang="de-DE" smtClean="0"/>
              <a:pPr/>
              <a:t>12.06.2012</a:t>
            </a:fld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10" name="Fußzeilenplatzhalt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B1548-085E-4EBC-B6E0-5162156734DD}" type="datetime1">
              <a:rPr lang="de-DE" smtClean="0"/>
              <a:pPr/>
              <a:t>12.06.2012</a:t>
            </a:fld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10" name="Fußzeilenplatzhalt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CDB29-A7D0-4042-9290-2E3D6C35C5C9}" type="datetime1">
              <a:rPr lang="de-DE" smtClean="0"/>
              <a:pPr/>
              <a:t>12.06.2012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89911-48D9-4AE0-B691-B6CDE3F8F4F1}" type="datetime1">
              <a:rPr lang="de-DE" smtClean="0"/>
              <a:pPr/>
              <a:t>12.06.2012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platzhalt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24" name="Datumsplatzhalt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D92D654-5D71-4046-B3CF-90E8A4E68F4B}" type="datetime1">
              <a:rPr lang="de-DE" smtClean="0"/>
              <a:pPr/>
              <a:t>12.06.2012</a:t>
            </a:fld>
            <a:endParaRPr lang="de-DE"/>
          </a:p>
        </p:txBody>
      </p:sp>
      <p:sp>
        <p:nvSpPr>
          <p:cNvPr id="10" name="Fußzeilenplatzhalt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de-DE"/>
          </a:p>
        </p:txBody>
      </p:sp>
      <p:sp>
        <p:nvSpPr>
          <p:cNvPr id="22" name="Foliennummernplatzhalt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9EBD44D2-E818-4C64-8F34-E497D2CD0D09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5" name="Titelplatzhalt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iaXV06He6VY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 smtClean="0"/>
              <a:t>War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Worlds</a:t>
            </a:r>
            <a:r>
              <a:rPr lang="de-DE" dirty="0" smtClean="0"/>
              <a:t> und The </a:t>
            </a:r>
            <a:r>
              <a:rPr lang="de-DE" dirty="0" err="1" smtClean="0"/>
              <a:t>Inner</a:t>
            </a:r>
            <a:r>
              <a:rPr lang="de-DE" dirty="0" smtClean="0"/>
              <a:t> Life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Cell</a:t>
            </a:r>
            <a:r>
              <a:rPr lang="de-DE" dirty="0" smtClean="0"/>
              <a:t> </a:t>
            </a:r>
          </a:p>
          <a:p>
            <a:r>
              <a:rPr lang="de-DE" dirty="0" err="1" smtClean="0"/>
              <a:t>Storyboard</a:t>
            </a:r>
            <a:endParaRPr lang="de-DE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 smtClean="0">
                <a:solidFill>
                  <a:schemeClr val="tx1"/>
                </a:solidFill>
              </a:rPr>
              <a:t>Cells in Media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1</a:t>
            </a:fld>
            <a:endParaRPr lang="de-DE"/>
          </a:p>
        </p:txBody>
      </p:sp>
      <p:sp>
        <p:nvSpPr>
          <p:cNvPr id="6" name="Textfeld 5"/>
          <p:cNvSpPr txBox="1"/>
          <p:nvPr/>
        </p:nvSpPr>
        <p:spPr>
          <a:xfrm>
            <a:off x="285720" y="6072206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 smtClean="0"/>
              <a:t>von Nora Tretau</a:t>
            </a:r>
            <a:endParaRPr lang="de-DE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idx="1"/>
          </p:nvPr>
        </p:nvSpPr>
        <p:spPr>
          <a:xfrm>
            <a:off x="428596" y="1928802"/>
            <a:ext cx="8229600" cy="3929090"/>
          </a:xfrm>
        </p:spPr>
        <p:txBody>
          <a:bodyPr>
            <a:norm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de-DE" sz="2800" dirty="0" smtClean="0"/>
              <a:t>War </a:t>
            </a:r>
            <a:r>
              <a:rPr lang="de-DE" sz="2800" dirty="0" err="1" smtClean="0"/>
              <a:t>of</a:t>
            </a:r>
            <a:r>
              <a:rPr lang="de-DE" sz="2800" dirty="0" smtClean="0"/>
              <a:t> </a:t>
            </a:r>
            <a:r>
              <a:rPr lang="de-DE" sz="2800" dirty="0" err="1" smtClean="0"/>
              <a:t>the</a:t>
            </a:r>
            <a:r>
              <a:rPr lang="de-DE" sz="2800" dirty="0" smtClean="0"/>
              <a:t> </a:t>
            </a:r>
            <a:r>
              <a:rPr lang="de-DE" sz="2800" dirty="0" err="1" smtClean="0"/>
              <a:t>Worlds</a:t>
            </a:r>
            <a:r>
              <a:rPr lang="de-DE" sz="2800" dirty="0" smtClean="0"/>
              <a:t> (2005)</a:t>
            </a:r>
          </a:p>
          <a:p>
            <a:pPr marL="1005840" lvl="1" indent="-457200">
              <a:buFont typeface="Arial" pitchFamily="34" charset="0"/>
              <a:buChar char="•"/>
            </a:pPr>
            <a:r>
              <a:rPr lang="de-DE" sz="2400" dirty="0" err="1" smtClean="0"/>
              <a:t>Storyboard</a:t>
            </a:r>
            <a:r>
              <a:rPr lang="de-DE" sz="2400" dirty="0" smtClean="0"/>
              <a:t> Intro</a:t>
            </a:r>
          </a:p>
          <a:p>
            <a:pPr marL="1005840" lvl="1" indent="-457200">
              <a:buFont typeface="Arial" pitchFamily="34" charset="0"/>
              <a:buChar char="•"/>
            </a:pPr>
            <a:r>
              <a:rPr lang="de-DE" sz="2400" dirty="0" err="1" smtClean="0"/>
              <a:t>Storyboard</a:t>
            </a:r>
            <a:r>
              <a:rPr lang="de-DE" sz="2400" dirty="0" smtClean="0"/>
              <a:t> Outro</a:t>
            </a:r>
          </a:p>
          <a:p>
            <a:pPr marL="1005840" lvl="1" indent="-457200">
              <a:buFont typeface="Arial" pitchFamily="34" charset="0"/>
              <a:buChar char="•"/>
            </a:pPr>
            <a:endParaRPr lang="de-DE" sz="24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de-DE" sz="2800" dirty="0" smtClean="0"/>
              <a:t>The </a:t>
            </a:r>
            <a:r>
              <a:rPr lang="de-DE" sz="2800" dirty="0" err="1" smtClean="0"/>
              <a:t>Inner</a:t>
            </a:r>
            <a:r>
              <a:rPr lang="de-DE" sz="2800" dirty="0" smtClean="0"/>
              <a:t> Life </a:t>
            </a:r>
            <a:r>
              <a:rPr lang="de-DE" sz="2800" dirty="0" err="1" smtClean="0"/>
              <a:t>of</a:t>
            </a:r>
            <a:r>
              <a:rPr lang="de-DE" sz="2800" dirty="0" smtClean="0"/>
              <a:t> </a:t>
            </a:r>
            <a:r>
              <a:rPr lang="de-DE" sz="2800" dirty="0" err="1" smtClean="0"/>
              <a:t>the</a:t>
            </a:r>
            <a:r>
              <a:rPr lang="de-DE" sz="2800" dirty="0" smtClean="0"/>
              <a:t> </a:t>
            </a:r>
            <a:r>
              <a:rPr lang="de-DE" sz="2800" dirty="0" err="1" smtClean="0"/>
              <a:t>Cell</a:t>
            </a:r>
            <a:endParaRPr lang="de-DE" sz="2800" dirty="0" smtClean="0"/>
          </a:p>
          <a:p>
            <a:pPr marL="1005840" lvl="1" indent="-457200">
              <a:buFont typeface="Arial" pitchFamily="34" charset="0"/>
              <a:buChar char="•"/>
            </a:pPr>
            <a:r>
              <a:rPr lang="de-DE" sz="2400" dirty="0" smtClean="0"/>
              <a:t>„</a:t>
            </a:r>
            <a:r>
              <a:rPr lang="de-DE" sz="2400" dirty="0" err="1" smtClean="0"/>
              <a:t>Storyboard</a:t>
            </a:r>
            <a:r>
              <a:rPr lang="de-DE" sz="2400" dirty="0" smtClean="0"/>
              <a:t>“</a:t>
            </a:r>
          </a:p>
          <a:p>
            <a:pPr marL="1005840" lvl="1" indent="-457200">
              <a:buFont typeface="Wingdings" pitchFamily="2" charset="2"/>
              <a:buChar char="§"/>
            </a:pPr>
            <a:endParaRPr lang="de-DE" dirty="0" smtClean="0"/>
          </a:p>
          <a:p>
            <a:pPr marL="1005840" lvl="1" indent="-457200">
              <a:buFont typeface="Wingdings" pitchFamily="2" charset="2"/>
              <a:buChar char="§"/>
            </a:pPr>
            <a:endParaRPr lang="de-DE" dirty="0" smtClean="0"/>
          </a:p>
          <a:p>
            <a:pPr marL="1005840" lvl="1" indent="-457200">
              <a:buFont typeface="Wingdings" pitchFamily="2" charset="2"/>
              <a:buChar char="§"/>
            </a:pPr>
            <a:endParaRPr lang="de-DE" dirty="0" smtClean="0"/>
          </a:p>
          <a:p>
            <a:pPr marL="1005840" lvl="1" indent="-457200">
              <a:buFont typeface="Wingdings" pitchFamily="2" charset="2"/>
              <a:buChar char="§"/>
            </a:pPr>
            <a:endParaRPr lang="de-DE" dirty="0" smtClean="0"/>
          </a:p>
          <a:p>
            <a:pPr marL="1005840" lvl="1" indent="-457200">
              <a:buFont typeface="Wingdings" pitchFamily="2" charset="2"/>
              <a:buChar char="§"/>
            </a:pPr>
            <a:endParaRPr lang="de-DE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Gliederung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2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428596" y="1785926"/>
            <a:ext cx="8229600" cy="4381512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de-DE" dirty="0" smtClean="0"/>
              <a:t>Grundlage, Vorgänger, Adaptionen:</a:t>
            </a:r>
          </a:p>
          <a:p>
            <a:pPr lvl="1"/>
            <a:r>
              <a:rPr lang="de-DE" dirty="0" smtClean="0"/>
              <a:t>H.G. Wells - The War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Worlds</a:t>
            </a:r>
            <a:r>
              <a:rPr lang="de-DE" dirty="0" smtClean="0"/>
              <a:t> (1898)</a:t>
            </a:r>
          </a:p>
          <a:p>
            <a:pPr lvl="1"/>
            <a:r>
              <a:rPr lang="de-DE" dirty="0" smtClean="0"/>
              <a:t>Orson Welles - Hörspieladaption (1938)</a:t>
            </a:r>
          </a:p>
          <a:p>
            <a:pPr lvl="1"/>
            <a:r>
              <a:rPr lang="de-DE" dirty="0" smtClean="0"/>
              <a:t>Byron </a:t>
            </a:r>
            <a:r>
              <a:rPr lang="de-DE" dirty="0" err="1" smtClean="0"/>
              <a:t>Haskin</a:t>
            </a:r>
            <a:r>
              <a:rPr lang="de-DE" dirty="0" smtClean="0"/>
              <a:t> - Kampf der Welten (1953)</a:t>
            </a:r>
          </a:p>
          <a:p>
            <a:pPr lvl="1"/>
            <a:r>
              <a:rPr lang="de-DE" dirty="0" smtClean="0"/>
              <a:t>…</a:t>
            </a:r>
          </a:p>
          <a:p>
            <a:pPr lvl="1"/>
            <a:r>
              <a:rPr lang="de-DE" dirty="0" smtClean="0"/>
              <a:t>Zahlreiche weitere Anspielungen in Film,</a:t>
            </a:r>
          </a:p>
          <a:p>
            <a:pPr lvl="1">
              <a:buNone/>
            </a:pPr>
            <a:r>
              <a:rPr lang="de-DE" dirty="0" smtClean="0"/>
              <a:t>	Spiel und Fernsehen </a:t>
            </a:r>
          </a:p>
          <a:p>
            <a:pPr lvl="1">
              <a:buNone/>
            </a:pPr>
            <a:endParaRPr lang="de-DE" dirty="0" smtClean="0"/>
          </a:p>
          <a:p>
            <a:pPr lvl="1"/>
            <a:endParaRPr lang="de-DE" dirty="0" smtClean="0"/>
          </a:p>
          <a:p>
            <a:pPr lvl="1"/>
            <a:endParaRPr lang="de-DE" dirty="0" smtClean="0"/>
          </a:p>
          <a:p>
            <a:pPr lvl="1"/>
            <a:endParaRPr lang="de-DE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War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Worlds</a:t>
            </a:r>
            <a:r>
              <a:rPr lang="de-DE" dirty="0" smtClean="0"/>
              <a:t> (2005)</a:t>
            </a:r>
            <a:endParaRPr lang="de-DE" dirty="0"/>
          </a:p>
        </p:txBody>
      </p:sp>
      <p:pic>
        <p:nvPicPr>
          <p:cNvPr id="6" name="Grafik 5" descr="Rob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6578" y="1857364"/>
            <a:ext cx="1928826" cy="4000528"/>
          </a:xfrm>
          <a:prstGeom prst="rect">
            <a:avLst/>
          </a:prstGeom>
          <a:effectLst>
            <a:outerShdw blurRad="139700" dist="177800" dir="3000000" algn="ctr" rotWithShape="0">
              <a:schemeClr val="bg1">
                <a:alpha val="74000"/>
              </a:schemeClr>
            </a:outerShdw>
          </a:effectLst>
        </p:spPr>
      </p:pic>
      <p:sp>
        <p:nvSpPr>
          <p:cNvPr id="8" name="Foliennummernplatzhalter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3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357158" y="1785926"/>
            <a:ext cx="8229600" cy="4572000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de-DE" dirty="0" smtClean="0"/>
              <a:t>Grundlegende Charakteristika:</a:t>
            </a:r>
          </a:p>
          <a:p>
            <a:pPr lvl="1"/>
            <a:r>
              <a:rPr lang="de-DE" dirty="0" smtClean="0"/>
              <a:t>Subjektive Kamera (Point-</a:t>
            </a:r>
            <a:r>
              <a:rPr lang="de-DE" dirty="0" err="1" smtClean="0"/>
              <a:t>Of</a:t>
            </a:r>
            <a:r>
              <a:rPr lang="de-DE" dirty="0" smtClean="0"/>
              <a:t>-View-</a:t>
            </a:r>
            <a:r>
              <a:rPr lang="de-DE" dirty="0" err="1" smtClean="0"/>
              <a:t>Shot</a:t>
            </a:r>
            <a:r>
              <a:rPr lang="de-DE" dirty="0" smtClean="0"/>
              <a:t>)</a:t>
            </a:r>
          </a:p>
          <a:p>
            <a:pPr lvl="1"/>
            <a:r>
              <a:rPr lang="de-DE" dirty="0" smtClean="0"/>
              <a:t>„Handkamera“</a:t>
            </a:r>
          </a:p>
          <a:p>
            <a:pPr lvl="1">
              <a:spcAft>
                <a:spcPts val="1200"/>
              </a:spcAft>
            </a:pPr>
            <a:r>
              <a:rPr lang="de-DE" dirty="0" err="1" smtClean="0"/>
              <a:t>Bottom-up</a:t>
            </a:r>
            <a:r>
              <a:rPr lang="de-DE" dirty="0" smtClean="0"/>
              <a:t> Ansatz</a:t>
            </a:r>
          </a:p>
          <a:p>
            <a:pPr lvl="1">
              <a:buFont typeface="Wingdings" pitchFamily="2" charset="2"/>
              <a:buChar char="Ø"/>
            </a:pPr>
            <a:r>
              <a:rPr lang="de-DE" dirty="0" smtClean="0"/>
              <a:t>Katastrophenfilm-Atmosphäre</a:t>
            </a:r>
          </a:p>
          <a:p>
            <a:pPr lvl="1">
              <a:buFont typeface="Wingdings" pitchFamily="2" charset="2"/>
              <a:buChar char="Ø"/>
            </a:pPr>
            <a:r>
              <a:rPr lang="de-DE" dirty="0" smtClean="0"/>
              <a:t>Welt als Organismus</a:t>
            </a:r>
          </a:p>
          <a:p>
            <a:pPr lvl="1">
              <a:buNone/>
            </a:pPr>
            <a:endParaRPr lang="de-DE" dirty="0" smtClean="0">
              <a:hlinkClick r:id="rId2"/>
            </a:endParaRPr>
          </a:p>
          <a:p>
            <a:pPr lvl="1">
              <a:buNone/>
            </a:pPr>
            <a:endParaRPr lang="de-DE" dirty="0" smtClean="0">
              <a:hlinkClick r:id="rId2"/>
            </a:endParaRPr>
          </a:p>
          <a:p>
            <a:pPr lvl="1">
              <a:buNone/>
            </a:pPr>
            <a:r>
              <a:rPr lang="de-DE" dirty="0" smtClean="0">
                <a:hlinkClick r:id="rId2"/>
              </a:rPr>
              <a:t>Intro abspielen</a:t>
            </a:r>
            <a:endParaRPr lang="de-DE" dirty="0" smtClean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War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Worlds</a:t>
            </a:r>
            <a:r>
              <a:rPr lang="de-DE" dirty="0" smtClean="0"/>
              <a:t> (2005)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4</a:t>
            </a:fld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haltsplatzhalter 3" descr="CellI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974" y="2071678"/>
            <a:ext cx="2816698" cy="2319634"/>
          </a:xfrm>
          <a:effectLst>
            <a:outerShdw blurRad="101600" dist="50800" dir="2880000" sx="104000" sy="104000" algn="ctr" rotWithShape="0">
              <a:srgbClr val="000000">
                <a:alpha val="58000"/>
              </a:srgbClr>
            </a:outerShdw>
          </a:effectLst>
        </p:spPr>
      </p:pic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/>
            </a:r>
            <a:br>
              <a:rPr lang="de-DE" dirty="0" smtClean="0"/>
            </a:br>
            <a:r>
              <a:rPr lang="de-DE" sz="4700" dirty="0" err="1" smtClean="0"/>
              <a:t>Storyboard</a:t>
            </a:r>
            <a:r>
              <a:rPr lang="de-DE" dirty="0" smtClean="0"/>
              <a:t> </a:t>
            </a:r>
            <a:r>
              <a:rPr lang="de-DE" sz="4700" dirty="0" smtClean="0"/>
              <a:t>Intro </a:t>
            </a:r>
            <a:endParaRPr lang="de-DE" sz="4700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5</a:t>
            </a:fld>
            <a:endParaRPr lang="de-DE"/>
          </a:p>
        </p:txBody>
      </p:sp>
      <p:sp>
        <p:nvSpPr>
          <p:cNvPr id="8" name="Abgerundetes Rechteck 7"/>
          <p:cNvSpPr/>
          <p:nvPr/>
        </p:nvSpPr>
        <p:spPr>
          <a:xfrm>
            <a:off x="142844" y="4143380"/>
            <a:ext cx="428628" cy="428628"/>
          </a:xfrm>
          <a:prstGeom prst="roundRect">
            <a:avLst/>
          </a:prstGeom>
          <a:solidFill>
            <a:schemeClr val="tx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1</a:t>
            </a:r>
            <a:endParaRPr lang="de-DE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Tabelle 8"/>
          <p:cNvGraphicFramePr>
            <a:graphicFrameLocks noGrp="1"/>
          </p:cNvGraphicFramePr>
          <p:nvPr/>
        </p:nvGraphicFramePr>
        <p:xfrm>
          <a:off x="3143240" y="2071678"/>
          <a:ext cx="5643602" cy="2357454"/>
        </p:xfrm>
        <a:graphic>
          <a:graphicData uri="http://schemas.openxmlformats.org/drawingml/2006/table">
            <a:tbl>
              <a:tblPr/>
              <a:tblGrid>
                <a:gridCol w="2398531"/>
                <a:gridCol w="1744873"/>
                <a:gridCol w="1500198"/>
              </a:tblGrid>
              <a:tr h="7946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 dirty="0">
                          <a:latin typeface="Constantia" pitchFamily="18" charset="0"/>
                          <a:ea typeface="Calibri"/>
                          <a:cs typeface="Arial"/>
                        </a:rPr>
                        <a:t>Maßnahmen mit der </a:t>
                      </a:r>
                      <a:r>
                        <a:rPr lang="de-DE" sz="1600" b="1" dirty="0" smtClean="0">
                          <a:latin typeface="Constantia" pitchFamily="18" charset="0"/>
                          <a:ea typeface="Calibri"/>
                          <a:cs typeface="Arial"/>
                        </a:rPr>
                        <a:t>Kamera</a:t>
                      </a:r>
                      <a:endParaRPr lang="de-DE" sz="1600" dirty="0">
                        <a:latin typeface="Constantia" pitchFamily="18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 dirty="0">
                          <a:latin typeface="Constantia" pitchFamily="18" charset="0"/>
                          <a:ea typeface="Calibri"/>
                          <a:cs typeface="Arial"/>
                        </a:rPr>
                        <a:t>Maßnahmen vor der Kamera</a:t>
                      </a:r>
                      <a:endParaRPr lang="de-DE" sz="1600" dirty="0">
                        <a:latin typeface="Constantia" pitchFamily="18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 dirty="0">
                          <a:latin typeface="Constantia" pitchFamily="18" charset="0"/>
                          <a:ea typeface="Calibri"/>
                          <a:cs typeface="Arial"/>
                        </a:rPr>
                        <a:t>Ton</a:t>
                      </a:r>
                      <a:endParaRPr lang="de-DE" sz="1600" dirty="0">
                        <a:latin typeface="Constantia" pitchFamily="18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2791">
                <a:tc>
                  <a:txBody>
                    <a:bodyPr/>
                    <a:lstStyle/>
                    <a:p>
                      <a:pPr marL="342900" lvl="0" indent="-342900" algn="l" rtl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Constantia" pitchFamily="18" charset="0"/>
                          <a:ea typeface="Calibri"/>
                          <a:cs typeface="Arial"/>
                        </a:rPr>
                        <a:t>Einstellung (D) </a:t>
                      </a:r>
                      <a:r>
                        <a:rPr lang="de-DE" sz="1500" dirty="0" smtClean="0">
                          <a:latin typeface="Constantia" pitchFamily="18" charset="0"/>
                          <a:ea typeface="Calibri"/>
                          <a:cs typeface="Arial"/>
                        </a:rPr>
                        <a:t>Detail</a:t>
                      </a:r>
                      <a:endParaRPr lang="de-DE" sz="1500" dirty="0">
                        <a:latin typeface="Constantia" pitchFamily="18" charset="0"/>
                        <a:ea typeface="Calibri"/>
                        <a:cs typeface="Arial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Constantia" pitchFamily="18" charset="0"/>
                          <a:ea typeface="Calibri"/>
                          <a:cs typeface="Arial"/>
                        </a:rPr>
                        <a:t>„unechte Kamerafahrt“ -  zoom-out</a:t>
                      </a: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Constantia" pitchFamily="18" charset="0"/>
                          <a:ea typeface="Calibri"/>
                          <a:cs typeface="Arial"/>
                        </a:rPr>
                        <a:t>Standkamera</a:t>
                      </a: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60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Constantia" pitchFamily="18" charset="0"/>
                          <a:ea typeface="Calibri"/>
                          <a:cs typeface="Arial"/>
                        </a:rPr>
                        <a:t>Nullperspektive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l" rtl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Constantia" pitchFamily="18" charset="0"/>
                          <a:ea typeface="Calibri"/>
                          <a:cs typeface="Arial"/>
                        </a:rPr>
                        <a:t>Natürliche Bewegung </a:t>
                      </a:r>
                      <a:r>
                        <a:rPr lang="de-DE" sz="1500" dirty="0" smtClean="0">
                          <a:latin typeface="Constantia" pitchFamily="18" charset="0"/>
                          <a:ea typeface="Calibri"/>
                          <a:cs typeface="Arial"/>
                        </a:rPr>
                        <a:t>Zellorganellen</a:t>
                      </a:r>
                      <a:endParaRPr lang="de-DE" sz="1500" dirty="0">
                        <a:latin typeface="Constantia" pitchFamily="18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l" rtl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 smtClean="0">
                          <a:latin typeface="Constantia" pitchFamily="18" charset="0"/>
                          <a:ea typeface="Calibri"/>
                          <a:cs typeface="Arial"/>
                        </a:rPr>
                        <a:t>Sphärische Hinter-</a:t>
                      </a:r>
                      <a:r>
                        <a:rPr lang="de-DE" sz="1500" dirty="0" err="1" smtClean="0">
                          <a:latin typeface="Constantia" pitchFamily="18" charset="0"/>
                          <a:ea typeface="Calibri"/>
                          <a:cs typeface="Arial"/>
                        </a:rPr>
                        <a:t>grundmusik</a:t>
                      </a:r>
                      <a:endParaRPr lang="de-DE" sz="1500" dirty="0">
                        <a:latin typeface="Constantia" pitchFamily="18" charset="0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6</a:t>
            </a:fld>
            <a:endParaRPr lang="de-DE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Storyboard</a:t>
            </a:r>
            <a:r>
              <a:rPr lang="de-DE" dirty="0" smtClean="0"/>
              <a:t> Intro</a:t>
            </a:r>
            <a:endParaRPr lang="de-DE" dirty="0"/>
          </a:p>
        </p:txBody>
      </p:sp>
      <p:pic>
        <p:nvPicPr>
          <p:cNvPr id="7" name="Inhaltsplatzhalter 6" descr="CellI2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000240"/>
            <a:ext cx="2714644" cy="2357454"/>
          </a:xfrm>
          <a:effectLst>
            <a:outerShdw blurRad="88900" dist="50800" dir="1500000" sx="104000" sy="104000" algn="ctr" rotWithShape="0">
              <a:schemeClr val="bg1">
                <a:alpha val="57000"/>
              </a:schemeClr>
            </a:outerShdw>
          </a:effectLst>
        </p:spPr>
      </p:pic>
      <p:graphicFrame>
        <p:nvGraphicFramePr>
          <p:cNvPr id="8" name="Tabelle 7"/>
          <p:cNvGraphicFramePr>
            <a:graphicFrameLocks noGrp="1"/>
          </p:cNvGraphicFramePr>
          <p:nvPr/>
        </p:nvGraphicFramePr>
        <p:xfrm>
          <a:off x="3071802" y="2000240"/>
          <a:ext cx="5715040" cy="2357454"/>
        </p:xfrm>
        <a:graphic>
          <a:graphicData uri="http://schemas.openxmlformats.org/drawingml/2006/table">
            <a:tbl>
              <a:tblPr/>
              <a:tblGrid>
                <a:gridCol w="2491171"/>
                <a:gridCol w="1723671"/>
                <a:gridCol w="1500198"/>
              </a:tblGrid>
              <a:tr h="7367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Maßnahmen mit der </a:t>
                      </a:r>
                      <a:r>
                        <a:rPr lang="de-DE" sz="1600" b="1" dirty="0" smtClean="0">
                          <a:latin typeface="+mn-lt"/>
                          <a:ea typeface="Calibri"/>
                          <a:cs typeface="Arial"/>
                        </a:rPr>
                        <a:t>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Maßnahmen vor der </a:t>
                      </a:r>
                      <a:r>
                        <a:rPr lang="de-DE" sz="1600" b="1" dirty="0" smtClean="0">
                          <a:latin typeface="+mn-lt"/>
                          <a:ea typeface="Calibri"/>
                          <a:cs typeface="Arial"/>
                        </a:rPr>
                        <a:t>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Ton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0750"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Einstellung (G) Groß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„unechte Kamerafahrt“ – zoom-out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Standkamera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 smtClean="0">
                          <a:latin typeface="+mn-lt"/>
                          <a:ea typeface="Calibri"/>
                          <a:cs typeface="Arial"/>
                        </a:rPr>
                        <a:t>Nullperspektive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Natürliche Bewegung </a:t>
                      </a:r>
                      <a:r>
                        <a:rPr lang="de-DE" sz="1500" dirty="0" smtClean="0">
                          <a:latin typeface="+mn-lt"/>
                          <a:ea typeface="Calibri"/>
                          <a:cs typeface="Arial"/>
                        </a:rPr>
                        <a:t>Zellorganellen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 smtClean="0">
                          <a:latin typeface="+mn-lt"/>
                          <a:ea typeface="Calibri"/>
                          <a:cs typeface="Arial"/>
                        </a:rPr>
                        <a:t>Sphärische</a:t>
                      </a:r>
                      <a:r>
                        <a:rPr lang="de-DE" sz="1500" baseline="0" dirty="0" smtClean="0">
                          <a:latin typeface="+mn-lt"/>
                          <a:ea typeface="Calibri"/>
                          <a:cs typeface="Arial"/>
                        </a:rPr>
                        <a:t> Hinter-</a:t>
                      </a:r>
                      <a:r>
                        <a:rPr lang="de-DE" sz="1500" baseline="0" dirty="0" err="1" smtClean="0">
                          <a:latin typeface="+mn-lt"/>
                          <a:ea typeface="Calibri"/>
                          <a:cs typeface="Arial"/>
                        </a:rPr>
                        <a:t>grundmusik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Abgerundetes Rechteck 9"/>
          <p:cNvSpPr/>
          <p:nvPr/>
        </p:nvSpPr>
        <p:spPr>
          <a:xfrm>
            <a:off x="214282" y="4143380"/>
            <a:ext cx="428628" cy="428628"/>
          </a:xfrm>
          <a:prstGeom prst="roundRect">
            <a:avLst/>
          </a:prstGeom>
          <a:solidFill>
            <a:schemeClr val="tx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 smtClean="0">
                <a:solidFill>
                  <a:schemeClr val="bg1"/>
                </a:solidFill>
              </a:rPr>
              <a:t>2</a:t>
            </a:r>
            <a:endParaRPr lang="de-DE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7</a:t>
            </a:fld>
            <a:endParaRPr lang="de-DE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Storyboard</a:t>
            </a:r>
            <a:r>
              <a:rPr lang="de-DE" dirty="0" smtClean="0"/>
              <a:t> Intro</a:t>
            </a:r>
            <a:endParaRPr lang="de-DE" dirty="0"/>
          </a:p>
        </p:txBody>
      </p:sp>
      <p:graphicFrame>
        <p:nvGraphicFramePr>
          <p:cNvPr id="6" name="Tabelle 5"/>
          <p:cNvGraphicFramePr>
            <a:graphicFrameLocks noGrp="1"/>
          </p:cNvGraphicFramePr>
          <p:nvPr/>
        </p:nvGraphicFramePr>
        <p:xfrm>
          <a:off x="3214677" y="2071678"/>
          <a:ext cx="5563868" cy="2500330"/>
        </p:xfrm>
        <a:graphic>
          <a:graphicData uri="http://schemas.openxmlformats.org/drawingml/2006/table">
            <a:tbl>
              <a:tblPr/>
              <a:tblGrid>
                <a:gridCol w="2214578"/>
                <a:gridCol w="1857389"/>
                <a:gridCol w="1491901"/>
              </a:tblGrid>
              <a:tr h="7143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de-DE" sz="1600" b="1" dirty="0">
                          <a:latin typeface="+mj-lt"/>
                          <a:ea typeface="Calibri"/>
                          <a:cs typeface="Arial"/>
                        </a:rPr>
                        <a:t>Maßnahmen mit der 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>
                          <a:latin typeface="+mj-lt"/>
                          <a:ea typeface="Calibri"/>
                          <a:cs typeface="Arial"/>
                        </a:rPr>
                        <a:t>Maßnahmen vor der 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 dirty="0">
                          <a:latin typeface="+mj-lt"/>
                          <a:ea typeface="Calibri"/>
                          <a:cs typeface="Arial"/>
                        </a:rPr>
                        <a:t>Ton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5950"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j-lt"/>
                          <a:ea typeface="Calibri"/>
                          <a:cs typeface="Arial"/>
                        </a:rPr>
                        <a:t>Einstellung (N) Nah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j-lt"/>
                          <a:ea typeface="Calibri"/>
                          <a:cs typeface="Arial"/>
                        </a:rPr>
                        <a:t>„unechte Kamerafahrt“ – zoom-out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j-lt"/>
                          <a:ea typeface="Calibri"/>
                          <a:cs typeface="Arial"/>
                        </a:rPr>
                        <a:t>Standkamera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60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j-lt"/>
                          <a:ea typeface="Calibri"/>
                          <a:cs typeface="Arial"/>
                        </a:rPr>
                        <a:t>Nullperspektive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j-lt"/>
                          <a:ea typeface="Calibri"/>
                          <a:cs typeface="Arial"/>
                        </a:rPr>
                        <a:t>Natürliche Bewegung Zelle/ Zellorganellen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j-lt"/>
                          <a:ea typeface="Calibri"/>
                          <a:cs typeface="Arial"/>
                        </a:rPr>
                        <a:t>Anordnung Zellorganellen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 smtClean="0">
                          <a:latin typeface="+mj-lt"/>
                          <a:ea typeface="Calibri"/>
                          <a:cs typeface="Arial"/>
                        </a:rPr>
                        <a:t>Sphärische</a:t>
                      </a:r>
                      <a:r>
                        <a:rPr lang="de-DE" sz="1500" baseline="0" dirty="0" smtClean="0">
                          <a:latin typeface="+mj-lt"/>
                          <a:ea typeface="Calibri"/>
                          <a:cs typeface="Arial"/>
                        </a:rPr>
                        <a:t> Hinter-</a:t>
                      </a:r>
                      <a:r>
                        <a:rPr lang="de-DE" sz="1500" baseline="0" dirty="0" err="1" smtClean="0">
                          <a:latin typeface="+mj-lt"/>
                          <a:ea typeface="Calibri"/>
                          <a:cs typeface="Arial"/>
                        </a:rPr>
                        <a:t>grundmusik</a:t>
                      </a:r>
                      <a:endParaRPr lang="de-DE" sz="1500" dirty="0">
                        <a:latin typeface="+mj-lt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8" name="Inhaltsplatzhalter 7" descr="CellI3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071678"/>
            <a:ext cx="2857520" cy="2428892"/>
          </a:xfrm>
          <a:effectLst>
            <a:outerShdw blurRad="215900" dist="50800" dir="2160000" sx="102000" sy="102000" algn="ctr" rotWithShape="0">
              <a:srgbClr val="000000">
                <a:alpha val="79000"/>
              </a:srgbClr>
            </a:outerShdw>
          </a:effectLst>
        </p:spPr>
      </p:pic>
      <p:sp>
        <p:nvSpPr>
          <p:cNvPr id="9" name="Abgerundetes Rechteck 8"/>
          <p:cNvSpPr/>
          <p:nvPr/>
        </p:nvSpPr>
        <p:spPr>
          <a:xfrm>
            <a:off x="142844" y="4214818"/>
            <a:ext cx="500034" cy="500066"/>
          </a:xfrm>
          <a:prstGeom prst="roundRect">
            <a:avLst/>
          </a:prstGeom>
          <a:solidFill>
            <a:schemeClr val="tx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3</a:t>
            </a:r>
            <a:endParaRPr lang="de-DE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 descr="CellI4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000240"/>
            <a:ext cx="2857520" cy="2435443"/>
          </a:xfrm>
          <a:effectLst>
            <a:outerShdw blurRad="88900" dist="50800" dir="1800000" sx="104000" sy="104000" algn="ctr" rotWithShape="0">
              <a:srgbClr val="000000">
                <a:alpha val="64000"/>
              </a:srgbClr>
            </a:outerShdw>
          </a:effectLst>
        </p:spPr>
      </p:pic>
      <p:sp>
        <p:nvSpPr>
          <p:cNvPr id="3" name="Foliennummernplatzhalt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8</a:t>
            </a:fld>
            <a:endParaRPr lang="de-DE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219200"/>
          </a:xfrm>
        </p:spPr>
        <p:txBody>
          <a:bodyPr/>
          <a:lstStyle/>
          <a:p>
            <a:r>
              <a:rPr lang="de-DE" dirty="0" err="1" smtClean="0"/>
              <a:t>Storyboard</a:t>
            </a:r>
            <a:r>
              <a:rPr lang="de-DE" dirty="0" smtClean="0"/>
              <a:t> Intro</a:t>
            </a:r>
            <a:endParaRPr lang="de-DE" dirty="0"/>
          </a:p>
        </p:txBody>
      </p:sp>
      <p:graphicFrame>
        <p:nvGraphicFramePr>
          <p:cNvPr id="6" name="Tabelle 5"/>
          <p:cNvGraphicFramePr>
            <a:graphicFrameLocks noGrp="1"/>
          </p:cNvGraphicFramePr>
          <p:nvPr/>
        </p:nvGraphicFramePr>
        <p:xfrm>
          <a:off x="3214678" y="2000240"/>
          <a:ext cx="5572164" cy="2643205"/>
        </p:xfrm>
        <a:graphic>
          <a:graphicData uri="http://schemas.openxmlformats.org/drawingml/2006/table">
            <a:tbl>
              <a:tblPr/>
              <a:tblGrid>
                <a:gridCol w="1928826"/>
                <a:gridCol w="1928826"/>
                <a:gridCol w="1714512"/>
              </a:tblGrid>
              <a:tr h="6955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Maßnahmen mit der 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Maßnahmen vor der 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Ton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7625"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Einstellung (HN) </a:t>
                      </a:r>
                      <a:r>
                        <a:rPr lang="de-DE" sz="1500" dirty="0" err="1">
                          <a:latin typeface="+mn-lt"/>
                          <a:ea typeface="Calibri"/>
                          <a:cs typeface="Arial"/>
                        </a:rPr>
                        <a:t>Halbnah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„unechte Kamerafahrt“ – zoom-out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Standkamera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60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Nullperspektive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Natürliche Bewegung Zelle/ Zellorganellen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Anordnung Zellorganellen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Innerzelluläre Abläufe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Sphärische </a:t>
                      </a:r>
                      <a:r>
                        <a:rPr lang="de-DE" sz="1500" dirty="0" smtClean="0">
                          <a:latin typeface="+mn-lt"/>
                          <a:ea typeface="Calibri"/>
                          <a:cs typeface="Arial"/>
                        </a:rPr>
                        <a:t>Hintergrund-</a:t>
                      </a:r>
                      <a:r>
                        <a:rPr lang="de-DE" sz="1500" dirty="0" err="1" smtClean="0">
                          <a:latin typeface="+mn-lt"/>
                          <a:ea typeface="Calibri"/>
                          <a:cs typeface="Arial"/>
                        </a:rPr>
                        <a:t>musik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Abgerundetes Rechteck 6"/>
          <p:cNvSpPr/>
          <p:nvPr/>
        </p:nvSpPr>
        <p:spPr>
          <a:xfrm>
            <a:off x="214282" y="4286256"/>
            <a:ext cx="428628" cy="428628"/>
          </a:xfrm>
          <a:prstGeom prst="roundRect">
            <a:avLst/>
          </a:prstGeom>
          <a:solidFill>
            <a:schemeClr val="tx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4</a:t>
            </a:r>
            <a:endParaRPr lang="de-DE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 descr="CellI5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000240"/>
            <a:ext cx="2848373" cy="2214578"/>
          </a:xfrm>
          <a:effectLst>
            <a:outerShdw blurRad="139700" dist="114300" dir="3480000" sx="101000" sy="101000" algn="ctr" rotWithShape="0">
              <a:srgbClr val="000000">
                <a:alpha val="68000"/>
              </a:srgbClr>
            </a:outerShdw>
          </a:effectLst>
        </p:spPr>
      </p:pic>
      <p:sp>
        <p:nvSpPr>
          <p:cNvPr id="3" name="Foliennummernplatzhalt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9</a:t>
            </a:fld>
            <a:endParaRPr lang="de-DE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Storyboard</a:t>
            </a:r>
            <a:r>
              <a:rPr lang="de-DE" dirty="0" smtClean="0"/>
              <a:t> Intro</a:t>
            </a:r>
            <a:endParaRPr lang="de-DE" dirty="0"/>
          </a:p>
        </p:txBody>
      </p:sp>
      <p:graphicFrame>
        <p:nvGraphicFramePr>
          <p:cNvPr id="6" name="Tabelle 5"/>
          <p:cNvGraphicFramePr>
            <a:graphicFrameLocks noGrp="1"/>
          </p:cNvGraphicFramePr>
          <p:nvPr/>
        </p:nvGraphicFramePr>
        <p:xfrm>
          <a:off x="3214678" y="1857364"/>
          <a:ext cx="5563868" cy="2643206"/>
        </p:xfrm>
        <a:graphic>
          <a:graphicData uri="http://schemas.openxmlformats.org/drawingml/2006/table">
            <a:tbl>
              <a:tblPr/>
              <a:tblGrid>
                <a:gridCol w="1994862"/>
                <a:gridCol w="1862790"/>
                <a:gridCol w="1706216"/>
              </a:tblGrid>
              <a:tr h="6497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Maßnahmen mit der 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Maßnahmen vor der 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Ton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3410"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Einstellung (T) Totale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„unechte Kamerafahrt“ – zoom-out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Standkamera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60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Nullperspektive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Natürliche Bewegung Zelle/ Zellorganellen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Anordnung </a:t>
                      </a:r>
                      <a:r>
                        <a:rPr lang="de-DE" sz="1500" dirty="0" smtClean="0">
                          <a:latin typeface="+mn-lt"/>
                          <a:ea typeface="Calibri"/>
                          <a:cs typeface="Arial"/>
                        </a:rPr>
                        <a:t>Zellorganellen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Sphärische </a:t>
                      </a:r>
                      <a:r>
                        <a:rPr lang="de-DE" sz="1500" dirty="0" smtClean="0">
                          <a:latin typeface="+mn-lt"/>
                          <a:ea typeface="Calibri"/>
                          <a:cs typeface="Arial"/>
                        </a:rPr>
                        <a:t>Hintergrund-</a:t>
                      </a:r>
                      <a:r>
                        <a:rPr lang="de-DE" sz="1500" dirty="0" err="1" smtClean="0">
                          <a:latin typeface="+mn-lt"/>
                          <a:ea typeface="Calibri"/>
                          <a:cs typeface="Arial"/>
                        </a:rPr>
                        <a:t>musik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Abgerundetes Rechteck 6"/>
          <p:cNvSpPr/>
          <p:nvPr/>
        </p:nvSpPr>
        <p:spPr>
          <a:xfrm>
            <a:off x="142844" y="4071942"/>
            <a:ext cx="428628" cy="428628"/>
          </a:xfrm>
          <a:prstGeom prst="roundRect">
            <a:avLst/>
          </a:prstGeom>
          <a:solidFill>
            <a:schemeClr val="tx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5</a:t>
            </a:r>
            <a:endParaRPr lang="de-DE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 descr="CellI6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214554"/>
            <a:ext cx="2857520" cy="2143140"/>
          </a:xfrm>
          <a:effectLst>
            <a:outerShdw blurRad="101600" dist="190500" dir="3000000" sx="98000" sy="98000" algn="ctr" rotWithShape="0">
              <a:schemeClr val="bg1">
                <a:alpha val="51000"/>
              </a:schemeClr>
            </a:outerShdw>
          </a:effectLst>
        </p:spPr>
      </p:pic>
      <p:sp>
        <p:nvSpPr>
          <p:cNvPr id="3" name="Foliennummernplatzhalt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10</a:t>
            </a:fld>
            <a:endParaRPr lang="de-DE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Storyboard</a:t>
            </a:r>
            <a:r>
              <a:rPr lang="de-DE" dirty="0" smtClean="0"/>
              <a:t> Intro</a:t>
            </a:r>
            <a:endParaRPr lang="de-DE" dirty="0"/>
          </a:p>
        </p:txBody>
      </p:sp>
      <p:graphicFrame>
        <p:nvGraphicFramePr>
          <p:cNvPr id="6" name="Tabelle 5"/>
          <p:cNvGraphicFramePr>
            <a:graphicFrameLocks noGrp="1"/>
          </p:cNvGraphicFramePr>
          <p:nvPr/>
        </p:nvGraphicFramePr>
        <p:xfrm>
          <a:off x="3143240" y="2071678"/>
          <a:ext cx="5635306" cy="2643206"/>
        </p:xfrm>
        <a:graphic>
          <a:graphicData uri="http://schemas.openxmlformats.org/drawingml/2006/table">
            <a:tbl>
              <a:tblPr/>
              <a:tblGrid>
                <a:gridCol w="2143140"/>
                <a:gridCol w="1857388"/>
                <a:gridCol w="1634778"/>
              </a:tblGrid>
              <a:tr h="6429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Maßnahmen mit der 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>
                          <a:latin typeface="+mn-lt"/>
                          <a:ea typeface="Calibri"/>
                          <a:cs typeface="Arial"/>
                        </a:rPr>
                        <a:t>Maßnahmen vor der 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Ton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64"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Einstellung (HN) </a:t>
                      </a:r>
                      <a:r>
                        <a:rPr lang="de-DE" sz="1500" dirty="0" err="1">
                          <a:latin typeface="+mn-lt"/>
                          <a:ea typeface="Calibri"/>
                          <a:cs typeface="Arial"/>
                        </a:rPr>
                        <a:t>Halbnah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„unechte Kamerafahrt“ – zoom-out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Standkamera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60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Nullperspektive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n-lt"/>
                          <a:ea typeface="Calibri"/>
                          <a:cs typeface="Arial"/>
                        </a:rPr>
                        <a:t>Wassertropfen auf Blatt 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n-lt"/>
                          <a:ea typeface="Calibri"/>
                          <a:cs typeface="Arial"/>
                        </a:rPr>
                        <a:t>(Bestandteile Wassertropfen)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Sphärische </a:t>
                      </a:r>
                      <a:r>
                        <a:rPr lang="de-DE" sz="1500" dirty="0" smtClean="0">
                          <a:latin typeface="+mn-lt"/>
                          <a:ea typeface="Calibri"/>
                          <a:cs typeface="Arial"/>
                        </a:rPr>
                        <a:t>Hintergrund-</a:t>
                      </a:r>
                      <a:r>
                        <a:rPr lang="de-DE" sz="1500" dirty="0" err="1" smtClean="0">
                          <a:latin typeface="+mn-lt"/>
                          <a:ea typeface="Calibri"/>
                          <a:cs typeface="Arial"/>
                        </a:rPr>
                        <a:t>musik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Voice-</a:t>
                      </a:r>
                      <a:r>
                        <a:rPr lang="de-DE" sz="1500" dirty="0" err="1">
                          <a:latin typeface="+mn-lt"/>
                          <a:ea typeface="Calibri"/>
                          <a:cs typeface="Arial"/>
                        </a:rPr>
                        <a:t>over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Abgerundetes Rechteck 6"/>
          <p:cNvSpPr/>
          <p:nvPr/>
        </p:nvSpPr>
        <p:spPr>
          <a:xfrm>
            <a:off x="214282" y="4143380"/>
            <a:ext cx="357190" cy="357190"/>
          </a:xfrm>
          <a:prstGeom prst="roundRect">
            <a:avLst/>
          </a:prstGeom>
          <a:solidFill>
            <a:schemeClr val="tx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6</a:t>
            </a:r>
            <a:endParaRPr lang="de-DE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 descr="CellO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143116"/>
            <a:ext cx="2781688" cy="2214578"/>
          </a:xfrm>
          <a:effectLst>
            <a:outerShdw blurRad="165100" dist="241300" dir="2940000" sx="94000" sy="94000" algn="ctr" rotWithShape="0">
              <a:srgbClr val="000000">
                <a:alpha val="70000"/>
              </a:srgbClr>
            </a:outerShdw>
          </a:effectLst>
        </p:spPr>
      </p:pic>
      <p:sp>
        <p:nvSpPr>
          <p:cNvPr id="3" name="Foliennummernplatzhalt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11</a:t>
            </a:fld>
            <a:endParaRPr lang="de-DE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Storyboard</a:t>
            </a:r>
            <a:r>
              <a:rPr lang="de-DE" dirty="0" smtClean="0"/>
              <a:t> Outro</a:t>
            </a:r>
            <a:endParaRPr lang="de-DE" dirty="0"/>
          </a:p>
        </p:txBody>
      </p:sp>
      <p:graphicFrame>
        <p:nvGraphicFramePr>
          <p:cNvPr id="6" name="Tabelle 5"/>
          <p:cNvGraphicFramePr>
            <a:graphicFrameLocks noGrp="1"/>
          </p:cNvGraphicFramePr>
          <p:nvPr/>
        </p:nvGraphicFramePr>
        <p:xfrm>
          <a:off x="3143240" y="2071678"/>
          <a:ext cx="5639454" cy="2643206"/>
        </p:xfrm>
        <a:graphic>
          <a:graphicData uri="http://schemas.openxmlformats.org/drawingml/2006/table">
            <a:tbl>
              <a:tblPr/>
              <a:tblGrid>
                <a:gridCol w="2000264"/>
                <a:gridCol w="2000264"/>
                <a:gridCol w="1638926"/>
              </a:tblGrid>
              <a:tr h="6747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Maßnahmen mit der 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>
                          <a:latin typeface="+mn-lt"/>
                          <a:ea typeface="Calibri"/>
                          <a:cs typeface="Arial"/>
                        </a:rPr>
                        <a:t>Maßnahmen vor der 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Ton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8455"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n-lt"/>
                          <a:ea typeface="Calibri"/>
                          <a:cs typeface="Arial"/>
                        </a:rPr>
                        <a:t>Einstellung (HT) Halbtotale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n-lt"/>
                          <a:ea typeface="Calibri"/>
                          <a:cs typeface="Arial"/>
                        </a:rPr>
                        <a:t>„unechte Kamerafahrt“ – zoom-in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n-lt"/>
                          <a:ea typeface="Calibri"/>
                          <a:cs typeface="Arial"/>
                        </a:rPr>
                        <a:t>Standkamera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60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n-lt"/>
                          <a:ea typeface="Calibri"/>
                          <a:cs typeface="Arial"/>
                        </a:rPr>
                        <a:t>Nullperspektive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Blattknospe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Zerstörte Stadt im Hintergrund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Sphärische </a:t>
                      </a:r>
                      <a:r>
                        <a:rPr lang="de-DE" sz="1500" dirty="0" smtClean="0">
                          <a:latin typeface="+mn-lt"/>
                          <a:ea typeface="Calibri"/>
                          <a:cs typeface="Arial"/>
                        </a:rPr>
                        <a:t>Hintergrund-</a:t>
                      </a:r>
                      <a:r>
                        <a:rPr lang="de-DE" sz="1500" dirty="0" err="1" smtClean="0">
                          <a:latin typeface="+mn-lt"/>
                          <a:ea typeface="Calibri"/>
                          <a:cs typeface="Arial"/>
                        </a:rPr>
                        <a:t>musik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Voice-</a:t>
                      </a:r>
                      <a:r>
                        <a:rPr lang="de-DE" sz="1500" dirty="0" err="1">
                          <a:latin typeface="+mn-lt"/>
                          <a:ea typeface="Calibri"/>
                          <a:cs typeface="Arial"/>
                        </a:rPr>
                        <a:t>over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Abgerundetes Rechteck 6"/>
          <p:cNvSpPr/>
          <p:nvPr/>
        </p:nvSpPr>
        <p:spPr>
          <a:xfrm>
            <a:off x="214282" y="4214818"/>
            <a:ext cx="357190" cy="357190"/>
          </a:xfrm>
          <a:prstGeom prst="roundRect">
            <a:avLst/>
          </a:prstGeom>
          <a:solidFill>
            <a:schemeClr val="tx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1</a:t>
            </a:r>
            <a:endParaRPr lang="de-DE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 descr="CellO2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285992"/>
            <a:ext cx="2714644" cy="2214578"/>
          </a:xfrm>
          <a:effectLst>
            <a:outerShdw blurRad="241300" dist="177800" dir="2760000" algn="ctr" rotWithShape="0">
              <a:srgbClr val="000000">
                <a:alpha val="59000"/>
              </a:srgbClr>
            </a:outerShdw>
          </a:effectLst>
        </p:spPr>
      </p:pic>
      <p:sp>
        <p:nvSpPr>
          <p:cNvPr id="3" name="Foliennummernplatzhalt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12</a:t>
            </a:fld>
            <a:endParaRPr lang="de-DE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Storyboard</a:t>
            </a:r>
            <a:r>
              <a:rPr lang="de-DE" dirty="0" smtClean="0"/>
              <a:t> Outro</a:t>
            </a:r>
            <a:endParaRPr lang="de-DE" dirty="0"/>
          </a:p>
        </p:txBody>
      </p:sp>
      <p:graphicFrame>
        <p:nvGraphicFramePr>
          <p:cNvPr id="7" name="Tabelle 6"/>
          <p:cNvGraphicFramePr>
            <a:graphicFrameLocks noGrp="1"/>
          </p:cNvGraphicFramePr>
          <p:nvPr/>
        </p:nvGraphicFramePr>
        <p:xfrm>
          <a:off x="3071802" y="2071678"/>
          <a:ext cx="5715039" cy="2571768"/>
        </p:xfrm>
        <a:graphic>
          <a:graphicData uri="http://schemas.openxmlformats.org/drawingml/2006/table">
            <a:tbl>
              <a:tblPr/>
              <a:tblGrid>
                <a:gridCol w="2071702"/>
                <a:gridCol w="1928824"/>
                <a:gridCol w="1714513"/>
              </a:tblGrid>
              <a:tr h="6429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Maßnahmen mit der 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>
                          <a:latin typeface="+mn-lt"/>
                          <a:ea typeface="Calibri"/>
                          <a:cs typeface="Arial"/>
                        </a:rPr>
                        <a:t>Maßnahmen vor der 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Ton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8826"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Einstellung (HN) </a:t>
                      </a:r>
                      <a:r>
                        <a:rPr lang="de-DE" sz="1500" dirty="0" err="1">
                          <a:latin typeface="+mn-lt"/>
                          <a:ea typeface="Calibri"/>
                          <a:cs typeface="Arial"/>
                        </a:rPr>
                        <a:t>Halbnah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„unechte Kamerafahrt“ – zoom-in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Standkamera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60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Nullperspektive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Wassertropfen auf Blattknospe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Sphärische </a:t>
                      </a:r>
                      <a:r>
                        <a:rPr lang="de-DE" sz="1500" dirty="0" smtClean="0">
                          <a:latin typeface="+mn-lt"/>
                          <a:ea typeface="Calibri"/>
                          <a:cs typeface="Arial"/>
                        </a:rPr>
                        <a:t>Hintergrund-</a:t>
                      </a:r>
                      <a:r>
                        <a:rPr lang="de-DE" sz="1500" dirty="0" err="1" smtClean="0">
                          <a:latin typeface="+mn-lt"/>
                          <a:ea typeface="Calibri"/>
                          <a:cs typeface="Arial"/>
                        </a:rPr>
                        <a:t>musik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Voice-</a:t>
                      </a:r>
                      <a:r>
                        <a:rPr lang="de-DE" sz="1500" dirty="0" err="1">
                          <a:latin typeface="+mn-lt"/>
                          <a:ea typeface="Calibri"/>
                          <a:cs typeface="Arial"/>
                        </a:rPr>
                        <a:t>over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Abgerundetes Rechteck 7"/>
          <p:cNvSpPr/>
          <p:nvPr/>
        </p:nvSpPr>
        <p:spPr>
          <a:xfrm>
            <a:off x="214282" y="4286256"/>
            <a:ext cx="428628" cy="428628"/>
          </a:xfrm>
          <a:prstGeom prst="roundRect">
            <a:avLst/>
          </a:prstGeom>
          <a:solidFill>
            <a:schemeClr val="tx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2</a:t>
            </a:r>
            <a:endParaRPr lang="de-DE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13</a:t>
            </a:fld>
            <a:endParaRPr lang="de-DE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Storyboard</a:t>
            </a:r>
            <a:r>
              <a:rPr lang="de-DE" dirty="0" smtClean="0"/>
              <a:t> Outro</a:t>
            </a:r>
            <a:endParaRPr lang="de-DE" dirty="0"/>
          </a:p>
        </p:txBody>
      </p:sp>
      <p:pic>
        <p:nvPicPr>
          <p:cNvPr id="9" name="Inhaltsplatzhalter 8" descr="CellO3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3" y="2285992"/>
            <a:ext cx="2786081" cy="2000264"/>
          </a:xfrm>
          <a:effectLst>
            <a:outerShdw blurRad="228600" dist="152400" dir="2520000" algn="ctr" rotWithShape="0">
              <a:srgbClr val="000000">
                <a:alpha val="67000"/>
              </a:srgbClr>
            </a:outerShdw>
          </a:effectLst>
        </p:spPr>
      </p:pic>
      <p:graphicFrame>
        <p:nvGraphicFramePr>
          <p:cNvPr id="10" name="Tabelle 9"/>
          <p:cNvGraphicFramePr>
            <a:graphicFrameLocks noGrp="1"/>
          </p:cNvGraphicFramePr>
          <p:nvPr/>
        </p:nvGraphicFramePr>
        <p:xfrm>
          <a:off x="3143240" y="2071678"/>
          <a:ext cx="5635306" cy="2428892"/>
        </p:xfrm>
        <a:graphic>
          <a:graphicData uri="http://schemas.openxmlformats.org/drawingml/2006/table">
            <a:tbl>
              <a:tblPr/>
              <a:tblGrid>
                <a:gridCol w="2274287"/>
                <a:gridCol w="1726241"/>
                <a:gridCol w="1634778"/>
              </a:tblGrid>
              <a:tr h="7212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Maßnahmen mit der 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>
                          <a:latin typeface="+mn-lt"/>
                          <a:ea typeface="Calibri"/>
                          <a:cs typeface="Arial"/>
                        </a:rPr>
                        <a:t>Maßnahmen vor der 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Ton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7658"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n-lt"/>
                          <a:ea typeface="Calibri"/>
                          <a:cs typeface="Arial"/>
                        </a:rPr>
                        <a:t>Einstellung (T) Totale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n-lt"/>
                          <a:ea typeface="Calibri"/>
                          <a:cs typeface="Arial"/>
                        </a:rPr>
                        <a:t>„unechte Kamerafahrt“ – zoom-in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n-lt"/>
                          <a:ea typeface="Calibri"/>
                          <a:cs typeface="Arial"/>
                        </a:rPr>
                        <a:t>Standkamera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60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n-lt"/>
                          <a:ea typeface="Calibri"/>
                          <a:cs typeface="Arial"/>
                        </a:rPr>
                        <a:t>Nullperspektive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n-lt"/>
                          <a:ea typeface="Calibri"/>
                          <a:cs typeface="Arial"/>
                        </a:rPr>
                        <a:t>Natürliche Bewegung Zelle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Sphärische </a:t>
                      </a:r>
                      <a:r>
                        <a:rPr lang="de-DE" sz="1500" dirty="0" smtClean="0">
                          <a:latin typeface="+mn-lt"/>
                          <a:ea typeface="Calibri"/>
                          <a:cs typeface="Arial"/>
                        </a:rPr>
                        <a:t>Hintergrund-</a:t>
                      </a:r>
                      <a:r>
                        <a:rPr lang="de-DE" sz="1500" dirty="0" err="1" smtClean="0">
                          <a:latin typeface="+mn-lt"/>
                          <a:ea typeface="Calibri"/>
                          <a:cs typeface="Arial"/>
                        </a:rPr>
                        <a:t>musik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Voice-</a:t>
                      </a:r>
                      <a:r>
                        <a:rPr lang="de-DE" sz="1500" dirty="0" err="1">
                          <a:latin typeface="+mn-lt"/>
                          <a:ea typeface="Calibri"/>
                          <a:cs typeface="Arial"/>
                        </a:rPr>
                        <a:t>over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Abgerundetes Rechteck 10"/>
          <p:cNvSpPr/>
          <p:nvPr/>
        </p:nvSpPr>
        <p:spPr>
          <a:xfrm>
            <a:off x="214282" y="4071942"/>
            <a:ext cx="428628" cy="500066"/>
          </a:xfrm>
          <a:prstGeom prst="roundRect">
            <a:avLst/>
          </a:prstGeom>
          <a:solidFill>
            <a:schemeClr val="tx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3</a:t>
            </a:r>
            <a:endParaRPr lang="de-DE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 descr="CellO4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214554"/>
            <a:ext cx="2928958" cy="2214578"/>
          </a:xfrm>
          <a:effectLst>
            <a:outerShdw blurRad="165100" dist="177800" dir="3000000" algn="ctr" rotWithShape="0">
              <a:srgbClr val="000000">
                <a:alpha val="62000"/>
              </a:srgbClr>
            </a:outerShdw>
          </a:effectLst>
        </p:spPr>
      </p:pic>
      <p:sp>
        <p:nvSpPr>
          <p:cNvPr id="3" name="Foliennummernplatzhalt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14</a:t>
            </a:fld>
            <a:endParaRPr lang="de-DE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Storyboard</a:t>
            </a:r>
            <a:r>
              <a:rPr lang="de-DE" dirty="0" smtClean="0"/>
              <a:t> Outro</a:t>
            </a:r>
            <a:endParaRPr lang="de-DE" dirty="0"/>
          </a:p>
        </p:txBody>
      </p:sp>
      <p:graphicFrame>
        <p:nvGraphicFramePr>
          <p:cNvPr id="6" name="Tabelle 5"/>
          <p:cNvGraphicFramePr>
            <a:graphicFrameLocks noGrp="1"/>
          </p:cNvGraphicFramePr>
          <p:nvPr/>
        </p:nvGraphicFramePr>
        <p:xfrm>
          <a:off x="3286116" y="2000240"/>
          <a:ext cx="5492429" cy="2857520"/>
        </p:xfrm>
        <a:graphic>
          <a:graphicData uri="http://schemas.openxmlformats.org/drawingml/2006/table">
            <a:tbl>
              <a:tblPr/>
              <a:tblGrid>
                <a:gridCol w="2000263"/>
                <a:gridCol w="1857388"/>
                <a:gridCol w="1634778"/>
              </a:tblGrid>
              <a:tr h="6747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Maßnahmen mit der 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>
                          <a:latin typeface="+mn-lt"/>
                          <a:ea typeface="Calibri"/>
                          <a:cs typeface="Arial"/>
                        </a:rPr>
                        <a:t>Maßnahmen vor der 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Ton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2769"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Einstellung (HT/ HN) </a:t>
                      </a:r>
                      <a:r>
                        <a:rPr lang="de-DE" sz="1500" dirty="0" err="1">
                          <a:latin typeface="+mn-lt"/>
                          <a:ea typeface="Calibri"/>
                          <a:cs typeface="Arial"/>
                        </a:rPr>
                        <a:t>Halbotale</a:t>
                      </a: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/ </a:t>
                      </a:r>
                      <a:r>
                        <a:rPr lang="de-DE" sz="1500" dirty="0" err="1">
                          <a:latin typeface="+mn-lt"/>
                          <a:ea typeface="Calibri"/>
                          <a:cs typeface="Arial"/>
                        </a:rPr>
                        <a:t>Halbnah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„unechte Kamerafahrt“ – zoom-in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Standkamera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60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Nullperspektive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Natürliche Bewegung Zelle/ Zellorganellen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Anordnung Zellorganellen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Sphärische </a:t>
                      </a:r>
                      <a:r>
                        <a:rPr lang="de-DE" sz="1500" dirty="0" smtClean="0">
                          <a:latin typeface="+mn-lt"/>
                          <a:ea typeface="Calibri"/>
                          <a:cs typeface="Arial"/>
                        </a:rPr>
                        <a:t>Hintergrund-</a:t>
                      </a:r>
                      <a:r>
                        <a:rPr lang="de-DE" sz="1500" dirty="0" err="1" smtClean="0">
                          <a:latin typeface="+mn-lt"/>
                          <a:ea typeface="Calibri"/>
                          <a:cs typeface="Arial"/>
                        </a:rPr>
                        <a:t>musik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Voice-</a:t>
                      </a:r>
                      <a:r>
                        <a:rPr lang="de-DE" sz="1500" dirty="0" err="1">
                          <a:latin typeface="+mn-lt"/>
                          <a:ea typeface="Calibri"/>
                          <a:cs typeface="Arial"/>
                        </a:rPr>
                        <a:t>over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Abgerundetes Rechteck 6"/>
          <p:cNvSpPr/>
          <p:nvPr/>
        </p:nvSpPr>
        <p:spPr>
          <a:xfrm>
            <a:off x="214282" y="4143380"/>
            <a:ext cx="428628" cy="428628"/>
          </a:xfrm>
          <a:prstGeom prst="roundRect">
            <a:avLst/>
          </a:prstGeom>
          <a:solidFill>
            <a:schemeClr val="tx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4</a:t>
            </a:r>
            <a:endParaRPr lang="de-DE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 descr="CellO5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071678"/>
            <a:ext cx="2786082" cy="2214578"/>
          </a:xfrm>
          <a:effectLst>
            <a:outerShdw blurRad="152400" dist="139700" dir="3480000" algn="ctr" rotWithShape="0">
              <a:srgbClr val="000000">
                <a:alpha val="66000"/>
              </a:srgbClr>
            </a:outerShdw>
          </a:effectLst>
        </p:spPr>
      </p:pic>
      <p:sp>
        <p:nvSpPr>
          <p:cNvPr id="3" name="Foliennummernplatzhalt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15</a:t>
            </a:fld>
            <a:endParaRPr lang="de-DE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Storyboard</a:t>
            </a:r>
            <a:r>
              <a:rPr lang="de-DE" dirty="0" smtClean="0"/>
              <a:t> Outro</a:t>
            </a:r>
            <a:endParaRPr lang="de-DE" dirty="0"/>
          </a:p>
        </p:txBody>
      </p:sp>
      <p:graphicFrame>
        <p:nvGraphicFramePr>
          <p:cNvPr id="6" name="Tabelle 5"/>
          <p:cNvGraphicFramePr>
            <a:graphicFrameLocks noGrp="1"/>
          </p:cNvGraphicFramePr>
          <p:nvPr/>
        </p:nvGraphicFramePr>
        <p:xfrm>
          <a:off x="3071802" y="2000240"/>
          <a:ext cx="5706743" cy="2428892"/>
        </p:xfrm>
        <a:graphic>
          <a:graphicData uri="http://schemas.openxmlformats.org/drawingml/2006/table">
            <a:tbl>
              <a:tblPr/>
              <a:tblGrid>
                <a:gridCol w="2143139"/>
                <a:gridCol w="1928826"/>
                <a:gridCol w="1634778"/>
              </a:tblGrid>
              <a:tr h="7143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Maßnahmen mit der 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Maßnahmen vor der 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Ton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4512"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Einstellung (N) Nah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„unechte Kamerafahrt“ – zoom-in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Standkamera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60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Nullperspektive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n-lt"/>
                          <a:ea typeface="Calibri"/>
                          <a:cs typeface="Arial"/>
                        </a:rPr>
                        <a:t>Natürliche Bewegung Zelle/ Zellorganellen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n-lt"/>
                          <a:ea typeface="Calibri"/>
                          <a:cs typeface="Arial"/>
                        </a:rPr>
                        <a:t>Anordnung Zellorganellen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Sphärische </a:t>
                      </a:r>
                      <a:r>
                        <a:rPr lang="de-DE" sz="1500" dirty="0" smtClean="0">
                          <a:latin typeface="+mn-lt"/>
                          <a:ea typeface="Calibri"/>
                          <a:cs typeface="Arial"/>
                        </a:rPr>
                        <a:t>Hintergrund-</a:t>
                      </a:r>
                      <a:r>
                        <a:rPr lang="de-DE" sz="1500" dirty="0" err="1" smtClean="0">
                          <a:latin typeface="+mn-lt"/>
                          <a:ea typeface="Calibri"/>
                          <a:cs typeface="Arial"/>
                        </a:rPr>
                        <a:t>musik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Voice-</a:t>
                      </a:r>
                      <a:r>
                        <a:rPr lang="de-DE" sz="1500" dirty="0" err="1">
                          <a:latin typeface="+mn-lt"/>
                          <a:ea typeface="Calibri"/>
                          <a:cs typeface="Arial"/>
                        </a:rPr>
                        <a:t>over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Abgerundetes Rechteck 6"/>
          <p:cNvSpPr/>
          <p:nvPr/>
        </p:nvSpPr>
        <p:spPr>
          <a:xfrm>
            <a:off x="214282" y="4071942"/>
            <a:ext cx="428628" cy="428628"/>
          </a:xfrm>
          <a:prstGeom prst="roundRect">
            <a:avLst/>
          </a:prstGeom>
          <a:solidFill>
            <a:schemeClr val="tx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5</a:t>
            </a:r>
            <a:endParaRPr lang="de-DE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16</a:t>
            </a:fld>
            <a:endParaRPr lang="de-DE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Storyboard</a:t>
            </a:r>
            <a:r>
              <a:rPr lang="de-DE" dirty="0" smtClean="0"/>
              <a:t> Outro</a:t>
            </a:r>
            <a:endParaRPr lang="de-DE" dirty="0"/>
          </a:p>
        </p:txBody>
      </p:sp>
      <p:graphicFrame>
        <p:nvGraphicFramePr>
          <p:cNvPr id="6" name="Tabelle 5"/>
          <p:cNvGraphicFramePr>
            <a:graphicFrameLocks noGrp="1"/>
          </p:cNvGraphicFramePr>
          <p:nvPr/>
        </p:nvGraphicFramePr>
        <p:xfrm>
          <a:off x="2928926" y="2071678"/>
          <a:ext cx="5857916" cy="2286016"/>
        </p:xfrm>
        <a:graphic>
          <a:graphicData uri="http://schemas.openxmlformats.org/drawingml/2006/table">
            <a:tbl>
              <a:tblPr/>
              <a:tblGrid>
                <a:gridCol w="2432337"/>
                <a:gridCol w="1788483"/>
                <a:gridCol w="1637096"/>
              </a:tblGrid>
              <a:tr h="7620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de-DE" sz="1600" b="1">
                          <a:latin typeface="+mn-lt"/>
                          <a:ea typeface="Calibri"/>
                          <a:cs typeface="Arial"/>
                        </a:rPr>
                        <a:t>Maßnahmen mit der 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>
                          <a:latin typeface="+mn-lt"/>
                          <a:ea typeface="Calibri"/>
                          <a:cs typeface="Arial"/>
                        </a:rPr>
                        <a:t>Maßnahmen vor der 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Ton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4011"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n-lt"/>
                          <a:ea typeface="Calibri"/>
                          <a:cs typeface="Arial"/>
                        </a:rPr>
                        <a:t>Einstellung (G) Groß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n-lt"/>
                          <a:ea typeface="Calibri"/>
                          <a:cs typeface="Arial"/>
                        </a:rPr>
                        <a:t>„unechte Kamerafahrt“ – zoom-in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n-lt"/>
                          <a:ea typeface="Calibri"/>
                          <a:cs typeface="Arial"/>
                        </a:rPr>
                        <a:t>Standkamera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60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n-lt"/>
                          <a:ea typeface="Calibri"/>
                          <a:cs typeface="Arial"/>
                        </a:rPr>
                        <a:t>Nullperspektive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Natürliche Bewegung Zellorganellen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Sphärische </a:t>
                      </a:r>
                      <a:r>
                        <a:rPr lang="de-DE" sz="1500" dirty="0" smtClean="0">
                          <a:latin typeface="+mn-lt"/>
                          <a:ea typeface="Calibri"/>
                          <a:cs typeface="Arial"/>
                        </a:rPr>
                        <a:t>Hintergrund-</a:t>
                      </a:r>
                      <a:r>
                        <a:rPr lang="de-DE" sz="1500" dirty="0" err="1" smtClean="0">
                          <a:latin typeface="+mn-lt"/>
                          <a:ea typeface="Calibri"/>
                          <a:cs typeface="Arial"/>
                        </a:rPr>
                        <a:t>musik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Voice-</a:t>
                      </a:r>
                      <a:r>
                        <a:rPr lang="de-DE" sz="1500" dirty="0" err="1">
                          <a:latin typeface="+mn-lt"/>
                          <a:ea typeface="Calibri"/>
                          <a:cs typeface="Arial"/>
                        </a:rPr>
                        <a:t>over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8" name="Inhaltsplatzhalter 7" descr="CellO6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143116"/>
            <a:ext cx="2571768" cy="2071702"/>
          </a:xfrm>
          <a:effectLst>
            <a:outerShdw blurRad="228600" dist="152400" dir="3000000" algn="ctr" rotWithShape="0">
              <a:srgbClr val="000000">
                <a:alpha val="52000"/>
              </a:srgbClr>
            </a:outerShdw>
          </a:effectLst>
        </p:spPr>
      </p:pic>
      <p:sp>
        <p:nvSpPr>
          <p:cNvPr id="9" name="Abgerundetes Rechteck 8"/>
          <p:cNvSpPr/>
          <p:nvPr/>
        </p:nvSpPr>
        <p:spPr>
          <a:xfrm>
            <a:off x="214282" y="4000504"/>
            <a:ext cx="357190" cy="357190"/>
          </a:xfrm>
          <a:prstGeom prst="roundRect">
            <a:avLst/>
          </a:prstGeom>
          <a:solidFill>
            <a:schemeClr val="tx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6</a:t>
            </a:r>
            <a:endParaRPr lang="de-DE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17</a:t>
            </a:fld>
            <a:endParaRPr lang="de-DE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Storyboard</a:t>
            </a:r>
            <a:r>
              <a:rPr lang="de-DE" dirty="0" smtClean="0"/>
              <a:t> Outro</a:t>
            </a:r>
            <a:endParaRPr lang="de-DE" dirty="0"/>
          </a:p>
        </p:txBody>
      </p:sp>
      <p:graphicFrame>
        <p:nvGraphicFramePr>
          <p:cNvPr id="6" name="Tabelle 5"/>
          <p:cNvGraphicFramePr>
            <a:graphicFrameLocks noGrp="1"/>
          </p:cNvGraphicFramePr>
          <p:nvPr/>
        </p:nvGraphicFramePr>
        <p:xfrm>
          <a:off x="3357553" y="2143116"/>
          <a:ext cx="5429257" cy="2715271"/>
        </p:xfrm>
        <a:graphic>
          <a:graphicData uri="http://schemas.openxmlformats.org/drawingml/2006/table">
            <a:tbl>
              <a:tblPr/>
              <a:tblGrid>
                <a:gridCol w="2000264"/>
                <a:gridCol w="1785950"/>
                <a:gridCol w="1643043"/>
              </a:tblGrid>
              <a:tr h="8750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Maßnahmen mit der 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>
                          <a:latin typeface="+mn-lt"/>
                          <a:ea typeface="Calibri"/>
                          <a:cs typeface="Arial"/>
                        </a:rPr>
                        <a:t>Maßnahmen vor der Kamera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de-DE" sz="1600" b="1" dirty="0">
                          <a:latin typeface="+mn-lt"/>
                          <a:ea typeface="Calibri"/>
                          <a:cs typeface="Arial"/>
                        </a:rPr>
                        <a:t>Ton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82413"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n-lt"/>
                          <a:ea typeface="Calibri"/>
                          <a:cs typeface="Arial"/>
                        </a:rPr>
                        <a:t>Einstellung (D) Detail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n-lt"/>
                          <a:ea typeface="Calibri"/>
                          <a:cs typeface="Arial"/>
                        </a:rPr>
                        <a:t>„unechte Kamerafahrt“ – zoom-in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n-lt"/>
                          <a:ea typeface="Calibri"/>
                          <a:cs typeface="Arial"/>
                        </a:rPr>
                        <a:t>Standkamera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60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n-lt"/>
                          <a:ea typeface="Calibri"/>
                          <a:cs typeface="Arial"/>
                        </a:rPr>
                        <a:t>Nullperspektive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>
                          <a:latin typeface="+mn-lt"/>
                          <a:ea typeface="Calibri"/>
                          <a:cs typeface="Arial"/>
                        </a:rPr>
                        <a:t>Natürliche Bewegung Zellorganellen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Sphärische </a:t>
                      </a:r>
                      <a:r>
                        <a:rPr lang="de-DE" sz="1500" dirty="0" smtClean="0">
                          <a:latin typeface="+mn-lt"/>
                          <a:ea typeface="Calibri"/>
                          <a:cs typeface="Arial"/>
                        </a:rPr>
                        <a:t>Hintergrund-</a:t>
                      </a:r>
                      <a:r>
                        <a:rPr lang="de-DE" sz="1500" dirty="0" err="1" smtClean="0">
                          <a:latin typeface="+mn-lt"/>
                          <a:ea typeface="Calibri"/>
                          <a:cs typeface="Arial"/>
                        </a:rPr>
                        <a:t>musik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de-DE" sz="1500" dirty="0">
                          <a:latin typeface="+mn-lt"/>
                          <a:ea typeface="Calibri"/>
                          <a:cs typeface="Arial"/>
                        </a:rPr>
                        <a:t>Voice-</a:t>
                      </a:r>
                      <a:r>
                        <a:rPr lang="de-DE" sz="1500" dirty="0" err="1">
                          <a:latin typeface="+mn-lt"/>
                          <a:ea typeface="Calibri"/>
                          <a:cs typeface="Arial"/>
                        </a:rPr>
                        <a:t>over</a:t>
                      </a:r>
                      <a:endParaRPr lang="de-DE" sz="1500" dirty="0">
                        <a:latin typeface="+mn-lt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8" name="Inhaltsplatzhalter 7" descr="CellO7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143116"/>
            <a:ext cx="2796389" cy="2214578"/>
          </a:xfrm>
          <a:effectLst>
            <a:outerShdw blurRad="190500" dist="215900" dir="3000000" algn="ctr" rotWithShape="0">
              <a:srgbClr val="000000">
                <a:alpha val="73000"/>
              </a:srgbClr>
            </a:outerShdw>
          </a:effectLst>
        </p:spPr>
      </p:pic>
      <p:sp>
        <p:nvSpPr>
          <p:cNvPr id="9" name="Abgerundetes Rechteck 8"/>
          <p:cNvSpPr/>
          <p:nvPr/>
        </p:nvSpPr>
        <p:spPr>
          <a:xfrm>
            <a:off x="214282" y="4143380"/>
            <a:ext cx="428628" cy="428628"/>
          </a:xfrm>
          <a:prstGeom prst="roundRect">
            <a:avLst/>
          </a:prstGeom>
          <a:solidFill>
            <a:schemeClr val="tx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bg1"/>
                </a:solidFill>
              </a:rPr>
              <a:t>7</a:t>
            </a:r>
            <a:endParaRPr lang="de-DE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500034" y="1714488"/>
            <a:ext cx="8229600" cy="4572000"/>
          </a:xfrm>
        </p:spPr>
        <p:txBody>
          <a:bodyPr>
            <a:normAutofit lnSpcReduction="10000"/>
          </a:bodyPr>
          <a:lstStyle/>
          <a:p>
            <a:r>
              <a:rPr lang="de-DE" dirty="0" smtClean="0"/>
              <a:t>Intro</a:t>
            </a:r>
          </a:p>
          <a:p>
            <a:pPr lvl="1"/>
            <a:r>
              <a:rPr lang="de-DE" dirty="0" smtClean="0"/>
              <a:t>Zoom-out</a:t>
            </a:r>
          </a:p>
          <a:p>
            <a:pPr lvl="1"/>
            <a:r>
              <a:rPr lang="de-DE" dirty="0" err="1" smtClean="0"/>
              <a:t>Bottom-up</a:t>
            </a:r>
            <a:endParaRPr lang="de-DE" dirty="0" smtClean="0"/>
          </a:p>
          <a:p>
            <a:pPr lvl="1">
              <a:buNone/>
            </a:pPr>
            <a:endParaRPr lang="de-DE" dirty="0" smtClean="0"/>
          </a:p>
          <a:p>
            <a:r>
              <a:rPr lang="de-DE" dirty="0" smtClean="0"/>
              <a:t>Outro</a:t>
            </a:r>
          </a:p>
          <a:p>
            <a:pPr lvl="1"/>
            <a:r>
              <a:rPr lang="de-DE" dirty="0" smtClean="0"/>
              <a:t>Zoom-in</a:t>
            </a:r>
          </a:p>
          <a:p>
            <a:pPr lvl="1"/>
            <a:r>
              <a:rPr lang="de-DE" dirty="0" smtClean="0"/>
              <a:t>Top-down</a:t>
            </a:r>
          </a:p>
          <a:p>
            <a:pPr lvl="1"/>
            <a:endParaRPr lang="de-DE" dirty="0" smtClean="0"/>
          </a:p>
          <a:p>
            <a:pPr>
              <a:buFont typeface="Wingdings" pitchFamily="2" charset="2"/>
              <a:buChar char="Ø"/>
            </a:pPr>
            <a:r>
              <a:rPr lang="de-DE" dirty="0" smtClean="0"/>
              <a:t> Jeder Organismus besteht aus kleineren Organismen, umgekehrt sind auch alle Organismen Teil eines größeren Organismus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18</a:t>
            </a:fld>
            <a:endParaRPr lang="de-DE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Fazit - Intro vs. Outro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500034" y="2000240"/>
            <a:ext cx="8358246" cy="4857760"/>
          </a:xfrm>
        </p:spPr>
        <p:txBody>
          <a:bodyPr/>
          <a:lstStyle/>
          <a:p>
            <a:r>
              <a:rPr lang="de-DE" dirty="0" smtClean="0"/>
              <a:t>Ton:</a:t>
            </a:r>
          </a:p>
          <a:p>
            <a:pPr lvl="1"/>
            <a:r>
              <a:rPr lang="de-DE" dirty="0" smtClean="0"/>
              <a:t>Hintergrundmusik mit zwei Ebenen</a:t>
            </a:r>
          </a:p>
          <a:p>
            <a:pPr lvl="1">
              <a:buFont typeface="Wingdings" pitchFamily="2" charset="2"/>
              <a:buChar char="Ø"/>
            </a:pPr>
            <a:r>
              <a:rPr lang="de-DE" dirty="0" smtClean="0"/>
              <a:t>Dynamik erzeugender Loop (Vordergrund)</a:t>
            </a:r>
          </a:p>
          <a:p>
            <a:pPr lvl="1">
              <a:buFont typeface="Wingdings" pitchFamily="2" charset="2"/>
              <a:buChar char="Ø"/>
            </a:pPr>
            <a:r>
              <a:rPr lang="de-DE" dirty="0" err="1" smtClean="0"/>
              <a:t>Klimaxstruktur</a:t>
            </a:r>
            <a:r>
              <a:rPr lang="de-DE" dirty="0" smtClean="0"/>
              <a:t> (Hintergrund)</a:t>
            </a:r>
          </a:p>
          <a:p>
            <a:pPr lvl="1"/>
            <a:endParaRPr lang="de-DE" dirty="0" smtClean="0"/>
          </a:p>
          <a:p>
            <a:pPr lvl="1"/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19</a:t>
            </a:fld>
            <a:endParaRPr lang="de-DE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The </a:t>
            </a:r>
            <a:r>
              <a:rPr lang="de-DE" dirty="0" err="1" smtClean="0"/>
              <a:t>Inner</a:t>
            </a:r>
            <a:r>
              <a:rPr lang="de-DE" dirty="0" smtClean="0"/>
              <a:t> Life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Cell</a:t>
            </a:r>
            <a:r>
              <a:rPr lang="de-DE" dirty="0" smtClean="0"/>
              <a:t> -</a:t>
            </a:r>
            <a:br>
              <a:rPr lang="de-DE" dirty="0" smtClean="0"/>
            </a:br>
            <a:r>
              <a:rPr lang="de-DE" dirty="0" smtClean="0"/>
              <a:t>„</a:t>
            </a:r>
            <a:r>
              <a:rPr lang="de-DE" dirty="0" err="1" smtClean="0"/>
              <a:t>Storyboard</a:t>
            </a:r>
            <a:r>
              <a:rPr lang="de-DE" dirty="0" smtClean="0"/>
              <a:t>“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428596" y="1928802"/>
            <a:ext cx="8229600" cy="4572000"/>
          </a:xfrm>
        </p:spPr>
        <p:txBody>
          <a:bodyPr/>
          <a:lstStyle/>
          <a:p>
            <a:r>
              <a:rPr lang="de-DE" dirty="0" smtClean="0"/>
              <a:t>Maßnahmen vor der Kamera:</a:t>
            </a:r>
          </a:p>
          <a:p>
            <a:pPr lvl="1"/>
            <a:r>
              <a:rPr lang="de-DE" dirty="0" smtClean="0"/>
              <a:t>Ablauf </a:t>
            </a:r>
            <a:r>
              <a:rPr lang="de-DE" dirty="0" err="1" smtClean="0"/>
              <a:t>Leukozytendiapedese</a:t>
            </a:r>
            <a:endParaRPr lang="de-DE" dirty="0" smtClean="0"/>
          </a:p>
          <a:p>
            <a:pPr lvl="1">
              <a:buFont typeface="Wingdings" pitchFamily="2" charset="2"/>
              <a:buChar char="Ø"/>
            </a:pPr>
            <a:r>
              <a:rPr lang="de-DE" dirty="0" smtClean="0"/>
              <a:t>Grobe Verortung des Geschehens</a:t>
            </a:r>
          </a:p>
          <a:p>
            <a:pPr lvl="1">
              <a:buFont typeface="Wingdings" pitchFamily="2" charset="2"/>
              <a:buChar char="Ø"/>
            </a:pPr>
            <a:r>
              <a:rPr lang="de-DE" dirty="0" smtClean="0"/>
              <a:t>Starker Zoom - Zelldetails werden sichtbar, Darstellung innerzellulärer Abläufe</a:t>
            </a:r>
          </a:p>
          <a:p>
            <a:pPr lvl="1">
              <a:buFont typeface="Wingdings" pitchFamily="2" charset="2"/>
              <a:buChar char="Ø"/>
            </a:pPr>
            <a:r>
              <a:rPr lang="de-DE" dirty="0" smtClean="0"/>
              <a:t>Starker Zoom in Gegenrichtung – Resultat wird sichtbar</a:t>
            </a:r>
          </a:p>
          <a:p>
            <a:pPr lvl="1">
              <a:buFont typeface="Wingdings" pitchFamily="2" charset="2"/>
              <a:buChar char="Ø"/>
            </a:pPr>
            <a:r>
              <a:rPr lang="de-DE" dirty="0" smtClean="0"/>
              <a:t>Endsequenz = Anfangssequenz</a:t>
            </a:r>
          </a:p>
          <a:p>
            <a:pPr lvl="1">
              <a:buFont typeface="Wingdings" pitchFamily="2" charset="2"/>
              <a:buChar char="Ø"/>
            </a:pPr>
            <a:endParaRPr lang="de-DE" dirty="0" smtClean="0"/>
          </a:p>
          <a:p>
            <a:pPr lvl="1">
              <a:buNone/>
            </a:pPr>
            <a:endParaRPr lang="de-DE" dirty="0" smtClean="0"/>
          </a:p>
          <a:p>
            <a:pPr lvl="1">
              <a:buFont typeface="Wingdings" pitchFamily="2" charset="2"/>
              <a:buChar char="Ø"/>
            </a:pPr>
            <a:endParaRPr lang="de-DE" dirty="0" smtClean="0"/>
          </a:p>
          <a:p>
            <a:pPr lvl="1">
              <a:buFont typeface="Wingdings" pitchFamily="2" charset="2"/>
              <a:buChar char="Ø"/>
            </a:pPr>
            <a:endParaRPr lang="de-DE" dirty="0" smtClean="0"/>
          </a:p>
          <a:p>
            <a:pPr lvl="1">
              <a:buFont typeface="Wingdings" pitchFamily="2" charset="2"/>
              <a:buChar char="Ø"/>
            </a:pPr>
            <a:endParaRPr lang="de-DE" dirty="0" smtClean="0"/>
          </a:p>
          <a:p>
            <a:pPr lvl="1"/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20</a:t>
            </a:fld>
            <a:endParaRPr lang="de-DE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The </a:t>
            </a:r>
            <a:r>
              <a:rPr lang="de-DE" dirty="0" err="1" smtClean="0"/>
              <a:t>Inner</a:t>
            </a:r>
            <a:r>
              <a:rPr lang="de-DE" dirty="0" smtClean="0"/>
              <a:t> Life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Cell</a:t>
            </a:r>
            <a:r>
              <a:rPr lang="de-DE" dirty="0" smtClean="0"/>
              <a:t> -</a:t>
            </a:r>
            <a:br>
              <a:rPr lang="de-DE" dirty="0" smtClean="0"/>
            </a:br>
            <a:r>
              <a:rPr lang="de-DE" dirty="0" smtClean="0"/>
              <a:t>„</a:t>
            </a:r>
            <a:r>
              <a:rPr lang="de-DE" dirty="0" err="1" smtClean="0"/>
              <a:t>Storyboard</a:t>
            </a:r>
            <a:r>
              <a:rPr lang="de-DE" dirty="0" smtClean="0"/>
              <a:t>“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428596" y="1857364"/>
            <a:ext cx="8229600" cy="4572000"/>
          </a:xfrm>
        </p:spPr>
        <p:txBody>
          <a:bodyPr>
            <a:normAutofit/>
          </a:bodyPr>
          <a:lstStyle/>
          <a:p>
            <a:r>
              <a:rPr lang="de-DE" dirty="0" smtClean="0"/>
              <a:t>Maßnahmen mit der Kamera:</a:t>
            </a:r>
          </a:p>
          <a:p>
            <a:pPr lvl="1"/>
            <a:r>
              <a:rPr lang="de-DE" dirty="0" smtClean="0"/>
              <a:t>Verschiedene Einstellungsgrößen (D, G, N, HN, HT, T)</a:t>
            </a:r>
          </a:p>
          <a:p>
            <a:pPr lvl="1"/>
            <a:r>
              <a:rPr lang="de-DE" dirty="0" smtClean="0"/>
              <a:t>Verschiedene Perspektiven (NP, VP, FP)</a:t>
            </a:r>
          </a:p>
          <a:p>
            <a:pPr lvl="1"/>
            <a:r>
              <a:rPr lang="de-DE" dirty="0" smtClean="0"/>
              <a:t>Unterschiedliche Kamerabewegungen </a:t>
            </a:r>
          </a:p>
          <a:p>
            <a:pPr lvl="2"/>
            <a:r>
              <a:rPr lang="de-DE" dirty="0" smtClean="0"/>
              <a:t>Kamerafahrt (inkl. zoom-in, zoom-out)</a:t>
            </a:r>
          </a:p>
          <a:p>
            <a:pPr lvl="2"/>
            <a:r>
              <a:rPr lang="de-DE" dirty="0" smtClean="0"/>
              <a:t>Schwenk (vertikal, horizontal)</a:t>
            </a:r>
          </a:p>
          <a:p>
            <a:pPr lvl="2"/>
            <a:r>
              <a:rPr lang="de-DE" dirty="0" smtClean="0"/>
              <a:t>Standkamera (als Kontrast zu bewegtem Bildinhalt)</a:t>
            </a:r>
          </a:p>
          <a:p>
            <a:pPr lvl="1"/>
            <a:endParaRPr lang="de-DE" dirty="0" smtClean="0"/>
          </a:p>
          <a:p>
            <a:pPr>
              <a:buNone/>
            </a:pPr>
            <a:r>
              <a:rPr lang="de-DE" dirty="0" smtClean="0"/>
              <a:t> 	</a:t>
            </a: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21</a:t>
            </a:fld>
            <a:endParaRPr lang="de-DE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The </a:t>
            </a:r>
            <a:r>
              <a:rPr lang="de-DE" dirty="0" err="1" smtClean="0"/>
              <a:t>Inner</a:t>
            </a:r>
            <a:r>
              <a:rPr lang="de-DE" dirty="0" smtClean="0"/>
              <a:t> Life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Cell</a:t>
            </a:r>
            <a:r>
              <a:rPr lang="de-DE" dirty="0" smtClean="0"/>
              <a:t> -</a:t>
            </a:r>
            <a:br>
              <a:rPr lang="de-DE" dirty="0" smtClean="0"/>
            </a:br>
            <a:r>
              <a:rPr lang="de-DE" dirty="0" smtClean="0"/>
              <a:t>„</a:t>
            </a:r>
            <a:r>
              <a:rPr lang="de-DE" dirty="0" err="1" smtClean="0"/>
              <a:t>Storyboard</a:t>
            </a:r>
            <a:r>
              <a:rPr lang="de-DE" dirty="0" smtClean="0"/>
              <a:t>“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428596" y="1928802"/>
            <a:ext cx="8229600" cy="4572000"/>
          </a:xfrm>
        </p:spPr>
        <p:txBody>
          <a:bodyPr/>
          <a:lstStyle/>
          <a:p>
            <a:r>
              <a:rPr lang="de-DE" dirty="0" smtClean="0"/>
              <a:t>Ton, Bildauswahl und Kamerabedienung bewirken viel Dynamik, teilweise Spannungsbögen, beinahe dramaturgische Strukturen</a:t>
            </a:r>
          </a:p>
          <a:p>
            <a:r>
              <a:rPr lang="de-DE" dirty="0" smtClean="0"/>
              <a:t>Charakterisierung vereinzelter Zellbestandteile</a:t>
            </a:r>
          </a:p>
          <a:p>
            <a:r>
              <a:rPr lang="de-DE" dirty="0" smtClean="0"/>
              <a:t>Medial schöne Umsetzung schadet Verständnis(?)</a:t>
            </a:r>
          </a:p>
          <a:p>
            <a:endParaRPr lang="de-DE" dirty="0" smtClean="0"/>
          </a:p>
          <a:p>
            <a:endParaRPr lang="de-DE" dirty="0" smtClean="0"/>
          </a:p>
          <a:p>
            <a:pPr>
              <a:buNone/>
            </a:pP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22</a:t>
            </a:fld>
            <a:endParaRPr lang="de-DE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Fazit - The </a:t>
            </a:r>
            <a:r>
              <a:rPr lang="de-DE" dirty="0" err="1" smtClean="0"/>
              <a:t>Inner</a:t>
            </a:r>
            <a:r>
              <a:rPr lang="de-DE" dirty="0" smtClean="0"/>
              <a:t> Life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Cell</a:t>
            </a:r>
            <a:r>
              <a:rPr lang="de-DE" dirty="0" smtClean="0"/>
              <a:t> </a:t>
            </a:r>
            <a:endParaRPr lang="de-DE" dirty="0"/>
          </a:p>
        </p:txBody>
      </p:sp>
      <p:pic>
        <p:nvPicPr>
          <p:cNvPr id="5" name="Grafik 4" descr="Cha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4286256"/>
            <a:ext cx="3082280" cy="2214578"/>
          </a:xfrm>
          <a:prstGeom prst="rect">
            <a:avLst/>
          </a:prstGeom>
          <a:effectLst>
            <a:outerShdw blurRad="165100" dist="241300" dir="3000000" sx="94000" sy="94000" algn="ctr" rotWithShape="0">
              <a:srgbClr val="000000">
                <a:alpha val="49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500034" y="2000240"/>
            <a:ext cx="8229600" cy="4572000"/>
          </a:xfrm>
        </p:spPr>
        <p:txBody>
          <a:bodyPr/>
          <a:lstStyle/>
          <a:p>
            <a:r>
              <a:rPr lang="de-DE" dirty="0" smtClean="0"/>
              <a:t>War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Worlds</a:t>
            </a:r>
            <a:r>
              <a:rPr lang="de-DE" dirty="0" smtClean="0"/>
              <a:t> (2005)</a:t>
            </a:r>
          </a:p>
          <a:p>
            <a:r>
              <a:rPr lang="de-DE" dirty="0" smtClean="0"/>
              <a:t>The </a:t>
            </a:r>
            <a:r>
              <a:rPr lang="de-DE" dirty="0" err="1" smtClean="0"/>
              <a:t>Inner</a:t>
            </a:r>
            <a:r>
              <a:rPr lang="de-DE" dirty="0" smtClean="0"/>
              <a:t> Life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Cell</a:t>
            </a:r>
            <a:endParaRPr lang="de-DE" dirty="0" smtClean="0"/>
          </a:p>
          <a:p>
            <a:r>
              <a:rPr lang="de-DE" dirty="0" smtClean="0"/>
              <a:t>Literaturwissen. Wie interpretiere man einen Film? Hrsg. von Peter </a:t>
            </a:r>
            <a:r>
              <a:rPr lang="de-DE" dirty="0" err="1" smtClean="0"/>
              <a:t>Beicken</a:t>
            </a:r>
            <a:r>
              <a:rPr lang="de-DE" dirty="0" smtClean="0"/>
              <a:t>. Reclam 2004.</a:t>
            </a:r>
          </a:p>
          <a:p>
            <a:r>
              <a:rPr lang="de-DE" dirty="0" smtClean="0"/>
              <a:t>www.imdb.com</a:t>
            </a:r>
          </a:p>
          <a:p>
            <a:r>
              <a:rPr lang="de-DE" dirty="0" smtClean="0"/>
              <a:t>www.wikipedia.org</a:t>
            </a:r>
          </a:p>
          <a:p>
            <a:endParaRPr lang="de-DE" dirty="0" smtClean="0"/>
          </a:p>
          <a:p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EBD44D2-E818-4C64-8F34-E497D2CD0D09}" type="slidenum">
              <a:rPr lang="de-DE" smtClean="0"/>
              <a:pPr/>
              <a:t>23</a:t>
            </a:fld>
            <a:endParaRPr lang="de-DE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Literatur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ier">
  <a:themeElements>
    <a:clrScheme name="Papi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i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0</TotalTime>
  <Words>781</Words>
  <Application>Microsoft Office PowerPoint</Application>
  <PresentationFormat>Bildschirmpräsentation (4:3)</PresentationFormat>
  <Paragraphs>263</Paragraphs>
  <Slides>23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23</vt:i4>
      </vt:variant>
    </vt:vector>
  </HeadingPairs>
  <TitlesOfParts>
    <vt:vector size="24" baseType="lpstr">
      <vt:lpstr>Papier</vt:lpstr>
      <vt:lpstr>Cells in Media</vt:lpstr>
      <vt:lpstr>Gliederung</vt:lpstr>
      <vt:lpstr>War of the Worlds (2005)</vt:lpstr>
      <vt:lpstr>War of the Worlds (2005)</vt:lpstr>
      <vt:lpstr> Storyboard Intro </vt:lpstr>
      <vt:lpstr>Storyboard Intro</vt:lpstr>
      <vt:lpstr>Storyboard Intro</vt:lpstr>
      <vt:lpstr>Storyboard Intro</vt:lpstr>
      <vt:lpstr>Storyboard Intro</vt:lpstr>
      <vt:lpstr>Storyboard Intro</vt:lpstr>
      <vt:lpstr>Storyboard Outro</vt:lpstr>
      <vt:lpstr>Storyboard Outro</vt:lpstr>
      <vt:lpstr>Storyboard Outro</vt:lpstr>
      <vt:lpstr>Storyboard Outro</vt:lpstr>
      <vt:lpstr>Storyboard Outro</vt:lpstr>
      <vt:lpstr>Storyboard Outro</vt:lpstr>
      <vt:lpstr>Storyboard Outro</vt:lpstr>
      <vt:lpstr>Fazit - Intro vs. Outro</vt:lpstr>
      <vt:lpstr>The Inner Life of the Cell - „Storyboard“</vt:lpstr>
      <vt:lpstr>The Inner Life of the Cell - „Storyboard“</vt:lpstr>
      <vt:lpstr>The Inner Life of the Cell - „Storyboard“</vt:lpstr>
      <vt:lpstr>Fazit - The Inner Life of the Cell </vt:lpstr>
      <vt:lpstr>Literatur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Para</dc:creator>
  <cp:lastModifiedBy>Para</cp:lastModifiedBy>
  <cp:revision>63</cp:revision>
  <dcterms:created xsi:type="dcterms:W3CDTF">2012-06-11T12:42:56Z</dcterms:created>
  <dcterms:modified xsi:type="dcterms:W3CDTF">2012-06-12T20:15:55Z</dcterms:modified>
</cp:coreProperties>
</file>